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9" r:id="rId2"/>
    <p:sldId id="311" r:id="rId3"/>
    <p:sldId id="310" r:id="rId4"/>
    <p:sldId id="307" r:id="rId5"/>
    <p:sldId id="312" r:id="rId6"/>
    <p:sldId id="313" r:id="rId7"/>
    <p:sldId id="296" r:id="rId8"/>
    <p:sldId id="303" r:id="rId9"/>
    <p:sldId id="260" r:id="rId10"/>
    <p:sldId id="308" r:id="rId11"/>
    <p:sldId id="295" r:id="rId12"/>
    <p:sldId id="271" r:id="rId13"/>
    <p:sldId id="273" r:id="rId14"/>
    <p:sldId id="314" r:id="rId15"/>
    <p:sldId id="299" r:id="rId16"/>
    <p:sldId id="287" r:id="rId17"/>
    <p:sldId id="281" r:id="rId18"/>
    <p:sldId id="257" r:id="rId19"/>
    <p:sldId id="283" r:id="rId20"/>
    <p:sldId id="275" r:id="rId21"/>
    <p:sldId id="315" r:id="rId22"/>
    <p:sldId id="302" r:id="rId23"/>
    <p:sldId id="284" r:id="rId24"/>
    <p:sldId id="305" r:id="rId25"/>
    <p:sldId id="306" r:id="rId26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DCF0C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92" autoAdjust="0"/>
  </p:normalViewPr>
  <p:slideViewPr>
    <p:cSldViewPr>
      <p:cViewPr>
        <p:scale>
          <a:sx n="90" d="100"/>
          <a:sy n="90" d="100"/>
        </p:scale>
        <p:origin x="-59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70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Ковалева Алина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2677662578787905E-3"/>
                  <c:y val="-5.70495713608157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2018-2020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Корниенко Диана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803298773636372E-2"/>
                  <c:y val="-4.75413094673464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2018-2020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Чередниченко Алина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138006595984858E-2"/>
                  <c:y val="-4.27871785206117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2018-2020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208576"/>
        <c:axId val="35226752"/>
        <c:axId val="0"/>
      </c:bar3DChart>
      <c:catAx>
        <c:axId val="35208576"/>
        <c:scaling>
          <c:orientation val="minMax"/>
        </c:scaling>
        <c:delete val="0"/>
        <c:axPos val="b"/>
        <c:majorTickMark val="out"/>
        <c:minorTickMark val="none"/>
        <c:tickLblPos val="nextTo"/>
        <c:crossAx val="35226752"/>
        <c:crosses val="autoZero"/>
        <c:auto val="1"/>
        <c:lblAlgn val="ctr"/>
        <c:lblOffset val="100"/>
        <c:noMultiLvlLbl val="0"/>
      </c:catAx>
      <c:valAx>
        <c:axId val="35226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2085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53733-2836-444B-827A-65F000C5637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3D594-7E45-4F8D-BA84-F485AC802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99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3D594-7E45-4F8D-BA84-F485AC802BF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898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3D594-7E45-4F8D-BA84-F485AC802BF5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381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48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00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60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973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777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041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616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322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0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9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AAADA-4BF0-4FB5-B586-8A95A8D9A617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ADB6-324B-47C8-8E03-E89AE5D3BF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8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913559"/>
            <a:ext cx="1440160" cy="14169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31840" y="1260048"/>
            <a:ext cx="56886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2060"/>
                </a:solidFill>
                <a:cs typeface="Arial" pitchFamily="34" charset="0"/>
              </a:rPr>
              <a:t>Публичная презентация общественности и профессиональному сообществу результатов педагогической деятельности учителя английского и латинского языков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2060"/>
                </a:solidFill>
                <a:cs typeface="Arial" pitchFamily="34" charset="0"/>
              </a:rPr>
              <a:t>МБОУ гимназии №</a:t>
            </a:r>
            <a:r>
              <a:rPr lang="ru-RU" altLang="ru-RU" sz="2800" b="1" dirty="0" smtClean="0">
                <a:solidFill>
                  <a:srgbClr val="002060"/>
                </a:solidFill>
                <a:cs typeface="Arial" pitchFamily="34" charset="0"/>
              </a:rPr>
              <a:t>1</a:t>
            </a:r>
            <a:endParaRPr lang="ru-RU" altLang="ru-RU" sz="24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Ткачевой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Натальи Ивановны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622051"/>
            <a:ext cx="7222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dirty="0" smtClean="0"/>
              <a:t>                                                      </a:t>
            </a:r>
            <a:r>
              <a:rPr lang="ru-RU" i="1" dirty="0" smtClean="0">
                <a:solidFill>
                  <a:schemeClr val="tx2"/>
                </a:solidFill>
              </a:rPr>
              <a:t>2020-2021 учебный год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Nataly\Desktop\ПНПО-2020\IMG_97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96" y="543977"/>
            <a:ext cx="2787444" cy="4181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65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116632"/>
            <a:ext cx="8787283" cy="8136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учебных достижений обучающихся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их позитивной динамике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95536" y="908720"/>
            <a:ext cx="8424936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Высокие для данной группы классов и гимназии результаты уровня и качества усвоения  учебных программ в 2020-2021 учебном году</a:t>
            </a:r>
            <a:endParaRPr lang="ru-RU" sz="2000" dirty="0">
              <a:solidFill>
                <a:srgbClr val="1F497D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798672"/>
              </p:ext>
            </p:extLst>
          </p:nvPr>
        </p:nvGraphicFramePr>
        <p:xfrm>
          <a:off x="1043608" y="2044877"/>
          <a:ext cx="6264696" cy="2032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9500"/>
                <a:gridCol w="1822848"/>
                <a:gridCol w="1412387"/>
                <a:gridCol w="1719961"/>
              </a:tblGrid>
              <a:tr h="406439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Успеваемость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балл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406439">
                <a:tc>
                  <a:txBody>
                    <a:bodyPr/>
                    <a:lstStyle/>
                    <a:p>
                      <a:r>
                        <a:rPr lang="ru-RU" dirty="0" smtClean="0"/>
                        <a:t>6 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3,96</a:t>
                      </a:r>
                      <a:endParaRPr lang="ru-RU" dirty="0"/>
                    </a:p>
                  </a:txBody>
                  <a:tcPr/>
                </a:tc>
              </a:tr>
              <a:tr h="406439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6 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3,92</a:t>
                      </a:r>
                      <a:endParaRPr lang="ru-RU" dirty="0"/>
                    </a:p>
                  </a:txBody>
                  <a:tcPr/>
                </a:tc>
              </a:tr>
              <a:tr h="406439">
                <a:tc>
                  <a:txBody>
                    <a:bodyPr/>
                    <a:lstStyle/>
                    <a:p>
                      <a:r>
                        <a:rPr lang="ru-RU" dirty="0" smtClean="0"/>
                        <a:t>9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3,96</a:t>
                      </a:r>
                      <a:endParaRPr lang="ru-RU" dirty="0"/>
                    </a:p>
                  </a:txBody>
                  <a:tcPr/>
                </a:tc>
              </a:tr>
              <a:tr h="406439">
                <a:tc>
                  <a:txBody>
                    <a:bodyPr/>
                    <a:lstStyle/>
                    <a:p>
                      <a:r>
                        <a:rPr lang="ru-RU" dirty="0" smtClean="0"/>
                        <a:t>9 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10185" y="1652404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504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Английский язык</a:t>
            </a:r>
            <a:endParaRPr lang="ru-RU" sz="2000" b="1" dirty="0">
              <a:solidFill>
                <a:srgbClr val="C0504D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4176267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504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Латинский язык</a:t>
            </a:r>
            <a:endParaRPr lang="ru-RU" sz="2000" b="1" dirty="0">
              <a:solidFill>
                <a:srgbClr val="C0504D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211299"/>
              </p:ext>
            </p:extLst>
          </p:nvPr>
        </p:nvGraphicFramePr>
        <p:xfrm>
          <a:off x="1043608" y="4576376"/>
          <a:ext cx="6192688" cy="1301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370"/>
                <a:gridCol w="1736974"/>
                <a:gridCol w="1434891"/>
                <a:gridCol w="1661453"/>
              </a:tblGrid>
              <a:tr h="433786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Успеваемость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Средней балл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433786">
                <a:tc>
                  <a:txBody>
                    <a:bodyPr/>
                    <a:lstStyle/>
                    <a:p>
                      <a:r>
                        <a:rPr lang="ru-RU" dirty="0" smtClean="0"/>
                        <a:t>11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4,37</a:t>
                      </a:r>
                      <a:endParaRPr lang="ru-RU" dirty="0"/>
                    </a:p>
                  </a:txBody>
                  <a:tcPr/>
                </a:tc>
              </a:tr>
              <a:tr h="433786">
                <a:tc>
                  <a:txBody>
                    <a:bodyPr/>
                    <a:lstStyle/>
                    <a:p>
                      <a:r>
                        <a:rPr lang="ru-RU" dirty="0" smtClean="0"/>
                        <a:t>10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92,2%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789" y="5301208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6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7" y="188641"/>
            <a:ext cx="9291339" cy="936103"/>
          </a:xfrm>
          <a:noFill/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Высокие результаты учебных достижений обучающихся при их позитивной динамике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768952" cy="720080"/>
          </a:xfrm>
        </p:spPr>
        <p:txBody>
          <a:bodyPr>
            <a:normAutofit/>
          </a:bodyPr>
          <a:lstStyle/>
          <a:p>
            <a:pPr algn="r"/>
            <a:endParaRPr lang="ru-RU" sz="1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9615" y="1340768"/>
            <a:ext cx="7093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Результаты по английскому языку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11 класс  в форме ЕГЭ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413089850"/>
              </p:ext>
            </p:extLst>
          </p:nvPr>
        </p:nvGraphicFramePr>
        <p:xfrm>
          <a:off x="1304095" y="2276872"/>
          <a:ext cx="6840760" cy="3463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6892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49213" y="239083"/>
            <a:ext cx="8787283" cy="8136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результаты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учебных</a:t>
            </a: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достижений обучающихся </a:t>
            </a:r>
          </a:p>
          <a:p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их позитивной динамике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69851" y="1124744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Участие и наличие призёров в муниципальном и региональном этапах всероссийской олимпиады школьников </a:t>
            </a:r>
          </a:p>
          <a:p>
            <a:pPr marL="0" indent="0" algn="r">
              <a:buNone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436510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00103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Динамика участия обучающихся во Всероссийской олимпиаде школьников  по английскому языку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327516"/>
              </p:ext>
            </p:extLst>
          </p:nvPr>
        </p:nvGraphicFramePr>
        <p:xfrm>
          <a:off x="1187624" y="3140970"/>
          <a:ext cx="6361521" cy="134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2102"/>
                <a:gridCol w="1578032"/>
                <a:gridCol w="1352600"/>
                <a:gridCol w="1528787"/>
              </a:tblGrid>
              <a:tr h="6720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Уровень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2017-2018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2018-2019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2019-2020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67207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муниципальный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16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792088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 результаты внеурочной деятельности </a:t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по учебным предметам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12474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Характеристика содержания и результатов реализации 			инновационной образовательной программы 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внеурочной деятельности по предмету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3327" y="4541058"/>
            <a:ext cx="2165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Инновация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8059" y="4953789"/>
            <a:ext cx="1872208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9572" y="5132859"/>
            <a:ext cx="1512168" cy="369332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Латынь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4519" y="2137985"/>
            <a:ext cx="3096344" cy="40011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Задачи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2736397"/>
            <a:ext cx="4896544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удовлетворение потребностей учащихся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в дополнительном образовании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792" y="3573016"/>
            <a:ext cx="4901964" cy="120032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-    отслеживание  и коррекция личностного роста  учащихся, 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направленности интересов и будущего профессионального роста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99792" y="4941168"/>
            <a:ext cx="4901964" cy="338554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 формирование ключевых компетенций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5502191"/>
            <a:ext cx="4932549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- раскрытие интересов и склонностей учащихся к научно-поисковой и творческой деятельности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085184"/>
            <a:ext cx="1325880" cy="1304544"/>
          </a:xfrm>
          <a:prstGeom prst="rect">
            <a:avLst/>
          </a:prstGeom>
        </p:spPr>
      </p:pic>
      <p:pic>
        <p:nvPicPr>
          <p:cNvPr id="4098" name="Picture 2" descr="C:\Users\Наталья\Desktop\ПНПО-2020\фото грамоты пнпо и фото\img2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20" y="908720"/>
            <a:ext cx="2478473" cy="348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4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98" b="1795"/>
          <a:stretch/>
        </p:blipFill>
        <p:spPr bwMode="auto">
          <a:xfrm>
            <a:off x="4932040" y="332656"/>
            <a:ext cx="3918345" cy="537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2" name="Picture 2" descr="C:\Users\Наталья\Desktop\ПНПО-2020\фото грамоты пнпо и фото\img2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05" y="188640"/>
            <a:ext cx="4559275" cy="641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229200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792088"/>
          </a:xfrm>
        </p:spPr>
        <p:txBody>
          <a:bodyPr>
            <a:normAutofit/>
          </a:bodyPr>
          <a:lstStyle/>
          <a:p>
            <a:pPr algn="r"/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Высокие  результаты внеурочной деятельности </a:t>
            </a:r>
            <a:b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по учебным предметам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7704" y="869811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0145"/>
            <a:ext cx="1325880" cy="1304544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4025" y="869811"/>
            <a:ext cx="8568952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Результативность участия обучающихся в различных формах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внеурочной деятельности </a:t>
            </a:r>
            <a:endParaRPr kumimoji="0" lang="ru-RU" sz="1600" b="0" i="0" u="none" strike="noStrike" cap="none" normalizeH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047877"/>
              </p:ext>
            </p:extLst>
          </p:nvPr>
        </p:nvGraphicFramePr>
        <p:xfrm>
          <a:off x="1043608" y="1484784"/>
          <a:ext cx="7146817" cy="5314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691"/>
                <a:gridCol w="1584176"/>
                <a:gridCol w="2376264"/>
                <a:gridCol w="1404686"/>
              </a:tblGrid>
              <a:tr h="884203"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Формы</a:t>
                      </a:r>
                      <a:r>
                        <a:rPr lang="ru-RU" sz="1500" b="1" i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внеурочной деятельности</a:t>
                      </a:r>
                      <a:endParaRPr lang="ru-RU" sz="1500" b="1" i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Фамилия, имя</a:t>
                      </a:r>
                      <a:endParaRPr lang="ru-RU" sz="1500" b="1" i="0" dirty="0">
                        <a:solidFill>
                          <a:schemeClr val="bg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Результативность</a:t>
                      </a:r>
                      <a:endParaRPr lang="ru-RU" sz="1500" b="1" i="0" dirty="0">
                        <a:solidFill>
                          <a:schemeClr val="bg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Награды</a:t>
                      </a:r>
                      <a:endParaRPr lang="ru-RU" sz="1500" b="1" i="0" baseline="0" dirty="0">
                        <a:solidFill>
                          <a:schemeClr val="bg1"/>
                        </a:solidFill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1404323">
                <a:tc>
                  <a:txBody>
                    <a:bodyPr/>
                    <a:lstStyle/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Международный</a:t>
                      </a:r>
                    </a:p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конкурс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исследовательских работ «Старт в науке»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Ковалева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А.</a:t>
                      </a:r>
                    </a:p>
                    <a:p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Ткачев А.</a:t>
                      </a:r>
                    </a:p>
                    <a:p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Тимошенко Е.</a:t>
                      </a:r>
                      <a:endParaRPr lang="ru-RU" sz="1500" b="0" i="0" dirty="0" smtClean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Исследовательская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работа, творческая работа-</a:t>
                      </a:r>
                      <a:endParaRPr lang="ru-RU" sz="1500" b="0" i="0" dirty="0" smtClean="0">
                        <a:latin typeface="Times New Roman" pitchFamily="18" charset="0"/>
                      </a:endParaRPr>
                    </a:p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стихотворение</a:t>
                      </a:r>
                    </a:p>
                    <a:p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3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место</a:t>
                      </a:r>
                    </a:p>
                    <a:p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3 место</a:t>
                      </a:r>
                    </a:p>
                    <a:p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3 место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1563002">
                <a:tc>
                  <a:txBody>
                    <a:bodyPr/>
                    <a:lstStyle/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Региональный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этап Всероссийского конкурса научно-исследовательских  работ им. Менделеева</a:t>
                      </a:r>
                      <a:endParaRPr lang="ru-RU" sz="1500" b="0" i="0" dirty="0" smtClean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dirty="0" smtClean="0">
                          <a:latin typeface="Times New Roman" pitchFamily="18" charset="0"/>
                        </a:rPr>
                        <a:t>Лазуренко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А.</a:t>
                      </a:r>
                      <a:endParaRPr lang="ru-RU" sz="1500" b="0" i="0" dirty="0" smtClean="0">
                        <a:latin typeface="Times New Roman" pitchFamily="18" charset="0"/>
                      </a:endParaRPr>
                    </a:p>
                    <a:p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Исследовательская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работа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призер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1144263">
                <a:tc>
                  <a:txBody>
                    <a:bodyPr/>
                    <a:lstStyle/>
                    <a:p>
                      <a:pPr algn="ctr"/>
                      <a:r>
                        <a:rPr lang="ru-RU" sz="1500" b="0" i="0" dirty="0" smtClean="0">
                          <a:latin typeface="Times New Roman" pitchFamily="18" charset="0"/>
                        </a:rPr>
                        <a:t>Публикации</a:t>
                      </a:r>
                      <a:endParaRPr lang="ru-RU" sz="1500" b="0" i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Ковалева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А., Ткачев А.</a:t>
                      </a:r>
                      <a:endParaRPr lang="ru-RU" sz="1500" b="0" i="0" dirty="0" smtClean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Публикация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в журнале «Международный школьный научный вестник», «Старт в науке», «Литературное творчество школьников»</a:t>
                      </a:r>
                      <a:endParaRPr lang="ru-RU" sz="1500" b="0" i="0" dirty="0" smtClean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dirty="0" smtClean="0">
                          <a:latin typeface="Times New Roman" pitchFamily="18" charset="0"/>
                        </a:rPr>
                        <a:t>Свидетельство</a:t>
                      </a:r>
                      <a:r>
                        <a:rPr lang="ru-RU" sz="1500" b="0" i="0" baseline="0" dirty="0" smtClean="0">
                          <a:latin typeface="Times New Roman" pitchFamily="18" charset="0"/>
                        </a:rPr>
                        <a:t> о публикации</a:t>
                      </a:r>
                      <a:endParaRPr lang="ru-RU" sz="1500" b="0" i="0" dirty="0" smtClean="0"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68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Создание учителем условий для работы с одаренными детьми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980728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566" y="1159804"/>
            <a:ext cx="4824536" cy="545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7502"/>
            <a:ext cx="3672408" cy="489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44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239083"/>
            <a:ext cx="8064896" cy="12457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Организация образовательного процесса на основе использования современных образовательных технологий</a:t>
            </a:r>
          </a:p>
          <a:p>
            <a:endParaRPr lang="ru-RU" sz="1600" b="1" dirty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95536" y="980728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endParaRPr lang="ru-RU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700808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Мультимедийное оснащение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абинета: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средства</a:t>
            </a:r>
          </a:p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мультимедиа;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видеозаписи;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аудиозаписи;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Интернет;</a:t>
            </a:r>
          </a:p>
          <a:p>
            <a:endParaRPr lang="ru-RU" sz="2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347230"/>
            <a:ext cx="1800200" cy="17712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134076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Повышение качества образовательного процесса средствами информационных технологий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5321"/>
              </p:ext>
            </p:extLst>
          </p:nvPr>
        </p:nvGraphicFramePr>
        <p:xfrm>
          <a:off x="4370844" y="2132856"/>
          <a:ext cx="4089588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792088"/>
                <a:gridCol w="648072"/>
                <a:gridCol w="705212"/>
              </a:tblGrid>
              <a:tr h="510057">
                <a:tc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93010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Учебные занятия, проведённые с ИКТ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18%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24%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39%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78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158417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ahoma" pitchFamily="34" charset="0"/>
              </a:rPr>
              <a:t>Организация образовательного процесса </a:t>
            </a: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</a:rPr>
              <a:t>на </a:t>
            </a:r>
            <a:r>
              <a:rPr lang="ru-RU" sz="2000" b="1" dirty="0">
                <a:solidFill>
                  <a:srgbClr val="C00000"/>
                </a:solidFill>
                <a:latin typeface="Tahoma" pitchFamily="34" charset="0"/>
              </a:rPr>
              <a:t>основе использования </a:t>
            </a: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</a:rPr>
              <a:t>современных </a:t>
            </a:r>
            <a:r>
              <a:rPr lang="ru-RU" sz="2000" b="1" dirty="0">
                <a:solidFill>
                  <a:srgbClr val="C00000"/>
                </a:solidFill>
                <a:latin typeface="Tahoma" pitchFamily="34" charset="0"/>
              </a:rPr>
              <a:t>образовательных </a:t>
            </a: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</a:rPr>
              <a:t>технологий</a:t>
            </a:r>
            <a:r>
              <a:rPr lang="ru-RU" sz="2000" b="1" dirty="0">
                <a:solidFill>
                  <a:srgbClr val="C00000"/>
                </a:solidFill>
                <a:latin typeface="Tahoma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Tahoma" pitchFamily="34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ahoma" pitchFamily="34" charset="0"/>
              </a:rPr>
              <a:t>Характеристика используемых учителем </a:t>
            </a:r>
            <a:r>
              <a:rPr lang="ru-RU" sz="2000" b="1" i="1" dirty="0" smtClean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ahoma" pitchFamily="34" charset="0"/>
              </a:rPr>
              <a:t>средств </a:t>
            </a:r>
            <a:r>
              <a:rPr lang="ru-RU" sz="2000" b="1" i="1" dirty="0">
                <a:solidFill>
                  <a:srgbClr val="002060"/>
                </a:solidFill>
                <a:latin typeface="Tahoma" pitchFamily="34" charset="0"/>
              </a:rPr>
              <a:t>разработки </a:t>
            </a:r>
            <a:r>
              <a:rPr lang="ru-RU" sz="2000" b="1" i="1" dirty="0" smtClean="0">
                <a:solidFill>
                  <a:srgbClr val="002060"/>
                </a:solidFill>
                <a:latin typeface="Tahoma" pitchFamily="34" charset="0"/>
              </a:rPr>
              <a:t>учебной </a:t>
            </a:r>
            <a:r>
              <a:rPr lang="ru-RU" sz="2000" b="1" i="1" dirty="0">
                <a:solidFill>
                  <a:srgbClr val="002060"/>
                </a:solidFill>
                <a:latin typeface="Tahoma" pitchFamily="34" charset="0"/>
              </a:rPr>
              <a:t>программы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60029"/>
            <a:ext cx="8291264" cy="4281339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соответствие ФГОС;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выбор УМК;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выбор личностно-ориентированных форм и методов работы;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выбор объектов и средств материально-технического обеспечения;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метапредметные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</a:rPr>
              <a:t>межпредметные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 и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</a:rPr>
              <a:t>внутрипредметные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связи;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наличие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системы методов активного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обучения.</a:t>
            </a:r>
            <a:endParaRPr lang="ru-RU" sz="22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229200"/>
            <a:ext cx="1325880" cy="1304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191683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F0"/>
                </a:solidFill>
              </a:rPr>
              <a:t>Педагогические инструменты, используемые при разработке программ:</a:t>
            </a:r>
            <a:endParaRPr lang="ru-RU" sz="20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239083"/>
            <a:ext cx="8064896" cy="12457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Организация образовательного процесса на основе использования современных образовательных технологий</a:t>
            </a:r>
          </a:p>
          <a:p>
            <a:endParaRPr lang="ru-RU" sz="1600" b="1" dirty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95536" y="980728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endParaRPr lang="ru-RU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460" y="5072485"/>
            <a:ext cx="1325880" cy="1304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134076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Повышение качества образовательного процесса средствами информационных технологий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67744" y="2132856"/>
            <a:ext cx="4680520" cy="58477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Использование ИКТ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на уроках английского и латинского языков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808" y="3140968"/>
            <a:ext cx="1584176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Дидактические материалы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43808" y="4077072"/>
            <a:ext cx="1584176" cy="52322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Электронные энциклопедии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60032" y="3123545"/>
            <a:ext cx="1800200" cy="116955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Чтение художественной</a:t>
            </a: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литературы </a:t>
            </a: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 электронном варианте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2854" y="4549265"/>
            <a:ext cx="1584176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Создание проектов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01028" y="5439424"/>
            <a:ext cx="1572004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DVD,CD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8264" y="3389285"/>
            <a:ext cx="1584176" cy="73866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Работа </a:t>
            </a: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 программе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Microsoft Office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92280" y="4422622"/>
            <a:ext cx="1584176" cy="58477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презентации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5283796"/>
            <a:ext cx="1565920" cy="738664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тестирование </a:t>
            </a:r>
          </a:p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форме ГИА-9</a:t>
            </a:r>
          </a:p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 ЕГЭ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733855"/>
            <a:ext cx="1656184" cy="954107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электронный мониторинг</a:t>
            </a:r>
          </a:p>
          <a:p>
            <a:pPr lvl="0"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достижений учащихся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7544" y="3517160"/>
            <a:ext cx="1584176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Дистанционное обучение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59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ПНПО-2020\фото грамоты пнпо и фото\img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710192" cy="606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97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r"/>
            <a:r>
              <a:rPr lang="ru-RU" sz="2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Организация </a:t>
            </a:r>
            <a:r>
              <a:rPr lang="ru-RU" sz="23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образовательного процесса на основе использования современных образовательных технологий</a:t>
            </a:r>
            <a:r>
              <a:rPr lang="ru-RU" b="1" dirty="0">
                <a:solidFill>
                  <a:srgbClr val="000099"/>
                </a:solidFill>
                <a:latin typeface="Tahoma" pitchFamily="34" charset="0"/>
              </a:rPr>
              <a:t/>
            </a:r>
            <a:br>
              <a:rPr lang="ru-RU" b="1" dirty="0">
                <a:solidFill>
                  <a:srgbClr val="000099"/>
                </a:solidFill>
                <a:latin typeface="Tahoma" pitchFamily="34" charset="0"/>
              </a:rPr>
            </a:br>
            <a:endParaRPr lang="ru-RU" sz="1800" b="1" dirty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32655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Гласность, открытость диагностической, контрольно-оценочной </a:t>
            </a:r>
            <a:b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деятельности 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учителя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4675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Оценивание  предметных результатов учебной деятельности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697145"/>
              </p:ext>
            </p:extLst>
          </p:nvPr>
        </p:nvGraphicFramePr>
        <p:xfrm>
          <a:off x="395536" y="1916832"/>
          <a:ext cx="8208912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3528392"/>
                <a:gridCol w="2736304"/>
              </a:tblGrid>
              <a:tr h="1315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Система оценивания</a:t>
                      </a:r>
                      <a:endParaRPr lang="ru-RU" dirty="0"/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Традиционный</a:t>
                      </a:r>
                      <a:r>
                        <a:rPr lang="ru-RU" baseline="0" dirty="0" smtClean="0"/>
                        <a:t> подход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Инновационный</a:t>
                      </a:r>
                      <a:r>
                        <a:rPr lang="ru-RU" baseline="0" smtClean="0"/>
                        <a:t> </a:t>
                      </a:r>
                      <a:r>
                        <a:rPr lang="ru-RU" smtClean="0"/>
                        <a:t>подход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10334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Принцип выставления</a:t>
                      </a:r>
                    </a:p>
                    <a:p>
                      <a:pPr algn="ctr"/>
                      <a:r>
                        <a:rPr lang="ru-RU" dirty="0" smtClean="0"/>
                        <a:t>оценки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5-балльная</a:t>
                      </a:r>
                      <a:r>
                        <a:rPr lang="ru-RU" baseline="0" dirty="0" smtClean="0"/>
                        <a:t> система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baseline="0" dirty="0" smtClean="0"/>
                        <a:t>100-балльная тестовая оценка, переводимая в отметку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baseline="0" dirty="0" smtClean="0"/>
                        <a:t>накопительная система оценки, переводимая в отметку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самооценка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зачётная система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рейтинговая система</a:t>
                      </a:r>
                      <a:endParaRPr lang="ru-RU" dirty="0"/>
                    </a:p>
                  </a:txBody>
                  <a:tcPr/>
                </a:tc>
              </a:tr>
              <a:tr h="16845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 ознакомления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ознакомление учеников 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критериями оценки 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сроками сдачи контрольных </a:t>
                      </a:r>
                      <a:r>
                        <a:rPr lang="ru-RU" dirty="0" smtClean="0"/>
                        <a:t>и зачетных работ 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ru-RU" dirty="0" smtClean="0"/>
                        <a:t>с демонстрационным вариантом контрольной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Электронная почта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nattkacheva2009@yandex.ru</a:t>
                      </a:r>
                      <a:endParaRPr lang="ru-RU" sz="16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43682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Семинары, конференции, </a:t>
            </a:r>
            <a:r>
              <a:rPr lang="ru-RU" b="1" dirty="0" err="1" smtClean="0">
                <a:solidFill>
                  <a:srgbClr val="C00000"/>
                </a:solidFill>
              </a:rPr>
              <a:t>вебинары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Объект 5" descr="C:\Users\Nataly\Desktop\фото грамоты пнпо и фото\img23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2888673" cy="3977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Nataly\Desktop\фото грамоты пнпо и фото\img2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2948305" cy="4057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Nataly\Desktop\фото грамоты пнпо и фото\img23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34" y="1628800"/>
            <a:ext cx="2933700" cy="4037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173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136904" cy="1080120"/>
          </a:xfrm>
        </p:spPr>
        <p:txBody>
          <a:bodyPr>
            <a:noAutofit/>
          </a:bodyPr>
          <a:lstStyle/>
          <a:p>
            <a:pPr algn="r"/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Непрерывность  </a:t>
            </a:r>
            <a:r>
              <a:rPr lang="ru-RU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профессионального </a:t>
            </a:r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развития учителя</a:t>
            </a:r>
            <a:r>
              <a:rPr lang="ru-RU" sz="1400" b="1" dirty="0">
                <a:solidFill>
                  <a:srgbClr val="C00000"/>
                </a:solidFill>
                <a:latin typeface="Tahoma" pitchFamily="34" charset="0"/>
              </a:rPr>
              <a:t/>
            </a:r>
            <a:br>
              <a:rPr lang="ru-RU" sz="1400" b="1" dirty="0">
                <a:solidFill>
                  <a:srgbClr val="C00000"/>
                </a:solidFill>
                <a:latin typeface="Tahoma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Tahoma" pitchFamily="34" charset="0"/>
              </a:rPr>
              <a:t>Своевременность, многообразие форм </a:t>
            </a:r>
            <a:br>
              <a:rPr lang="ru-RU" sz="16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Tahoma" pitchFamily="34" charset="0"/>
              </a:rPr>
              <a:t>и эффективность повышения квалификации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7848872" cy="103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C:\Users\Nataly\Desktop\фото грамоты пнпо и фото\img29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58322" y="2650390"/>
            <a:ext cx="2943280" cy="40684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464" y="4797152"/>
            <a:ext cx="1755711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02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5394660"/>
            <a:ext cx="1368152" cy="1346708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1619672" y="1052736"/>
            <a:ext cx="2880320" cy="2784132"/>
            <a:chOff x="75123" y="2047459"/>
            <a:chExt cx="3102186" cy="310218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Овал 5"/>
            <p:cNvSpPr/>
            <p:nvPr/>
          </p:nvSpPr>
          <p:spPr>
            <a:xfrm>
              <a:off x="75123" y="2047459"/>
              <a:ext cx="3102186" cy="3102186"/>
            </a:xfrm>
            <a:prstGeom prst="ellipse">
              <a:avLst/>
            </a:prstGeom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292122" y="2714589"/>
              <a:ext cx="1861311" cy="17062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endParaRPr lang="ru-RU" sz="16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23528" y="2852936"/>
            <a:ext cx="2912508" cy="2664363"/>
            <a:chOff x="916939" y="61495"/>
            <a:chExt cx="3277500" cy="310218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Овал 8"/>
            <p:cNvSpPr/>
            <p:nvPr/>
          </p:nvSpPr>
          <p:spPr>
            <a:xfrm>
              <a:off x="1092253" y="61495"/>
              <a:ext cx="3102186" cy="3102186"/>
            </a:xfrm>
            <a:prstGeom prst="ellipse">
              <a:avLst/>
            </a:prstGeom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0" name="Овал 4"/>
            <p:cNvSpPr/>
            <p:nvPr/>
          </p:nvSpPr>
          <p:spPr>
            <a:xfrm>
              <a:off x="916939" y="1148016"/>
              <a:ext cx="2852928" cy="87086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600" b="1" kern="1200" dirty="0" smtClean="0">
                  <a:cs typeface="Times New Roman" pitchFamily="18" charset="0"/>
                </a:rPr>
                <a:t>учитель-</a:t>
              </a:r>
              <a:r>
                <a:rPr lang="ru-RU" sz="1600" b="1" kern="1200" dirty="0" err="1" smtClean="0">
                  <a:cs typeface="Times New Roman" pitchFamily="18" charset="0"/>
                </a:rPr>
                <a:t>фасилитатор</a:t>
              </a:r>
              <a:endParaRPr lang="ru-RU" sz="1600" b="1" kern="1200" dirty="0"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661407" y="2915360"/>
            <a:ext cx="2810063" cy="2673880"/>
            <a:chOff x="2888819" y="2902764"/>
            <a:chExt cx="3102186" cy="292313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Овал 11"/>
            <p:cNvSpPr/>
            <p:nvPr/>
          </p:nvSpPr>
          <p:spPr>
            <a:xfrm>
              <a:off x="2888819" y="2902764"/>
              <a:ext cx="3102186" cy="2923134"/>
            </a:xfrm>
            <a:prstGeom prst="ellipse">
              <a:avLst/>
            </a:prstGeom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3" name="Овал 4"/>
            <p:cNvSpPr/>
            <p:nvPr/>
          </p:nvSpPr>
          <p:spPr>
            <a:xfrm>
              <a:off x="3723150" y="3511229"/>
              <a:ext cx="1861311" cy="17062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cs typeface="Times New Roman" pitchFamily="18" charset="0"/>
                </a:rPr>
                <a:t>родитель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051720" y="1628800"/>
            <a:ext cx="200303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УЧЕНИК</a:t>
            </a:r>
          </a:p>
          <a:p>
            <a:pPr algn="ctr"/>
            <a:r>
              <a:rPr lang="ru-RU" sz="1400" b="1" dirty="0"/>
              <a:t>ф</a:t>
            </a:r>
            <a:r>
              <a:rPr lang="ru-RU" sz="1400" b="1" dirty="0" smtClean="0"/>
              <a:t>ормирование</a:t>
            </a:r>
          </a:p>
          <a:p>
            <a:pPr algn="ctr"/>
            <a:r>
              <a:rPr lang="ru-RU" sz="1400" b="1" dirty="0"/>
              <a:t>ц</a:t>
            </a:r>
            <a:r>
              <a:rPr lang="ru-RU" sz="1400" b="1" dirty="0" smtClean="0"/>
              <a:t>елостной, социально-ориентированной,</a:t>
            </a:r>
          </a:p>
          <a:p>
            <a:pPr algn="ctr"/>
            <a:r>
              <a:rPr lang="ru-RU" sz="1400" b="1" dirty="0"/>
              <a:t>д</a:t>
            </a:r>
            <a:r>
              <a:rPr lang="ru-RU" sz="1400" b="1" dirty="0" smtClean="0"/>
              <a:t>уховной личности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188640"/>
            <a:ext cx="332058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Учитель-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фасилитатор</a:t>
            </a:r>
            <a:endParaRPr lang="ru-RU" sz="2000" i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обеспечивает успешную групповую коммуникацию;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помогает сконцентрироваться на целях и содержании;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способствует комфортной атмосфере и плодотворности деятельности;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помогает понять общую цель  и поддерживает позитивную групповую динамику для достижения этой цели;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помогает применять полученные знания для построения новых знаний;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формирует пространство и время деятельности группы;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формирует информационно-практическую базу для развития ученика в социуме;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400" b="1" dirty="0"/>
              <a:t>помогает в формировании логического мышления ученика и группы во всех взаимодействиях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496" y="188640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C00000"/>
                </a:solidFill>
              </a:rPr>
              <a:t>Характеристика индивидуальной модели профессиональных компетенций</a:t>
            </a:r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5855462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Моя концепция учителя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445224"/>
            <a:ext cx="1325880" cy="1305098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555776" y="476672"/>
            <a:ext cx="34381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Моя жизнь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Я люблю свою жизнь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в </a:t>
            </a:r>
            <a:r>
              <a:rPr lang="ru-RU" b="1" dirty="0">
                <a:solidFill>
                  <a:srgbClr val="002060"/>
                </a:solidFill>
              </a:rPr>
              <a:t>метаньях, стремленьях;</a:t>
            </a:r>
          </a:p>
          <a:p>
            <a:r>
              <a:rPr lang="ru-RU" b="1" dirty="0">
                <a:solidFill>
                  <a:srgbClr val="002060"/>
                </a:solidFill>
              </a:rPr>
              <a:t>Я люблю свою жизнь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в </a:t>
            </a:r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dirty="0" smtClean="0">
                <a:solidFill>
                  <a:srgbClr val="002060"/>
                </a:solidFill>
              </a:rPr>
              <a:t>воих </a:t>
            </a:r>
            <a:r>
              <a:rPr lang="ru-RU" b="1" dirty="0">
                <a:solidFill>
                  <a:srgbClr val="002060"/>
                </a:solidFill>
              </a:rPr>
              <a:t>откровеньях;</a:t>
            </a:r>
          </a:p>
          <a:p>
            <a:r>
              <a:rPr lang="ru-RU" b="1" dirty="0">
                <a:solidFill>
                  <a:srgbClr val="002060"/>
                </a:solidFill>
              </a:rPr>
              <a:t>Я люблю свою жизнь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в </a:t>
            </a:r>
            <a:r>
              <a:rPr lang="ru-RU" b="1" dirty="0">
                <a:solidFill>
                  <a:srgbClr val="002060"/>
                </a:solidFill>
              </a:rPr>
              <a:t>ошибках, в заботах,</a:t>
            </a:r>
          </a:p>
          <a:p>
            <a:r>
              <a:rPr lang="ru-RU" b="1" dirty="0">
                <a:solidFill>
                  <a:srgbClr val="002060"/>
                </a:solidFill>
              </a:rPr>
              <a:t>И в желании петь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легко </a:t>
            </a:r>
            <a:r>
              <a:rPr lang="ru-RU" b="1" dirty="0">
                <a:solidFill>
                  <a:srgbClr val="002060"/>
                </a:solidFill>
              </a:rPr>
              <a:t>и свободно;</a:t>
            </a:r>
          </a:p>
          <a:p>
            <a:r>
              <a:rPr lang="ru-RU" b="1" dirty="0">
                <a:solidFill>
                  <a:srgbClr val="002060"/>
                </a:solidFill>
              </a:rPr>
              <a:t>И в желании брать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только </a:t>
            </a:r>
            <a:r>
              <a:rPr lang="ru-RU" b="1" dirty="0">
                <a:solidFill>
                  <a:srgbClr val="002060"/>
                </a:solidFill>
              </a:rPr>
              <a:t>верные ноты,</a:t>
            </a:r>
          </a:p>
          <a:p>
            <a:r>
              <a:rPr lang="ru-RU" b="1" dirty="0">
                <a:solidFill>
                  <a:srgbClr val="002060"/>
                </a:solidFill>
              </a:rPr>
              <a:t>Не фальшивя душой,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не </a:t>
            </a:r>
            <a:r>
              <a:rPr lang="ru-RU" b="1" dirty="0">
                <a:solidFill>
                  <a:srgbClr val="002060"/>
                </a:solidFill>
              </a:rPr>
              <a:t>противясь работе.</a:t>
            </a:r>
          </a:p>
          <a:p>
            <a:r>
              <a:rPr lang="ru-RU" b="1" dirty="0">
                <a:solidFill>
                  <a:srgbClr val="002060"/>
                </a:solidFill>
              </a:rPr>
              <a:t>И понять, и принять,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и </a:t>
            </a:r>
            <a:r>
              <a:rPr lang="ru-RU" b="1" dirty="0">
                <a:solidFill>
                  <a:srgbClr val="002060"/>
                </a:solidFill>
              </a:rPr>
              <a:t>постигнуть мгновенье</a:t>
            </a:r>
          </a:p>
          <a:p>
            <a:r>
              <a:rPr lang="ru-RU" b="1" dirty="0">
                <a:solidFill>
                  <a:srgbClr val="002060"/>
                </a:solidFill>
              </a:rPr>
              <a:t>Мне дано на Пути –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в </a:t>
            </a:r>
            <a:r>
              <a:rPr lang="ru-RU" b="1" dirty="0">
                <a:solidFill>
                  <a:srgbClr val="002060"/>
                </a:solidFill>
              </a:rPr>
              <a:t>этом радость явленья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Наталья\Desktop\IMG_10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09" y="436514"/>
            <a:ext cx="1794729" cy="319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esktop\IMG_64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904" y="2280447"/>
            <a:ext cx="256427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талья\Desktop\мой класс 202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14" r="4824" b="9846"/>
          <a:stretch/>
        </p:blipFill>
        <p:spPr bwMode="auto">
          <a:xfrm>
            <a:off x="5724127" y="214249"/>
            <a:ext cx="3316837" cy="181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аталья\Desktop\IMG_17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20481"/>
            <a:ext cx="2079702" cy="277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55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Благодарю за внимание!</a:t>
            </a:r>
            <a:br>
              <a:rPr lang="ru-RU" sz="5400" b="1" dirty="0">
                <a:solidFill>
                  <a:srgbClr val="002060"/>
                </a:solidFill>
              </a:rPr>
            </a:b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234632"/>
            <a:ext cx="2189976" cy="215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6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558" y="134132"/>
            <a:ext cx="2643187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C:\Users\Наташа\Desktop\грамоты\грамоты  инфо весна\1,2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831" y="2239963"/>
            <a:ext cx="25558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12418" y="4284663"/>
            <a:ext cx="6889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882518" y="3132138"/>
            <a:ext cx="6889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pic>
        <p:nvPicPr>
          <p:cNvPr id="6" name="Picture 10" descr="D:\Documents and Settings\user\Рабочий стол\100OLYMP\P3270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1705" y="286532"/>
            <a:ext cx="1885950" cy="2571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12" descr="D:\Documents and Settings\user\Рабочий стол\100OLYMP\P3270003.JPG"/>
          <p:cNvPicPr>
            <a:picLocks noChangeAspect="1" noChangeArrowheads="1"/>
          </p:cNvPicPr>
          <p:nvPr/>
        </p:nvPicPr>
        <p:blipFill>
          <a:blip r:embed="rId5" cstate="print"/>
          <a:srcRect l="7410" t="7097" r="6389"/>
          <a:stretch>
            <a:fillRect/>
          </a:stretch>
        </p:blipFill>
        <p:spPr bwMode="auto">
          <a:xfrm>
            <a:off x="2587292" y="2041288"/>
            <a:ext cx="1814512" cy="2571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14" descr="D:\Documents and Settings\user\Рабочий стол\ФОТО\фото-работа\документ\Изображение 00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44344" y="1752589"/>
            <a:ext cx="1856154" cy="2474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5" descr="D:\Documents and Settings\user\Рабочий стол\грамоты\Изображение 350.jpg"/>
          <p:cNvPicPr>
            <a:picLocks noChangeAspect="1" noChangeArrowheads="1"/>
          </p:cNvPicPr>
          <p:nvPr/>
        </p:nvPicPr>
        <p:blipFill>
          <a:blip r:embed="rId7" cstate="print"/>
          <a:srcRect r="3601"/>
          <a:stretch>
            <a:fillRect/>
          </a:stretch>
        </p:blipFill>
        <p:spPr bwMode="auto">
          <a:xfrm>
            <a:off x="4762397" y="2020771"/>
            <a:ext cx="1897835" cy="26246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Picture 16" descr="D:\Documents and Settings\user\Рабочий стол\грамоты\Изображение 352.jpg"/>
          <p:cNvPicPr>
            <a:picLocks noChangeAspect="1" noChangeArrowheads="1"/>
          </p:cNvPicPr>
          <p:nvPr/>
        </p:nvPicPr>
        <p:blipFill>
          <a:blip r:embed="rId8" cstate="print"/>
          <a:srcRect l="3939" r="5455" b="2489"/>
          <a:stretch>
            <a:fillRect/>
          </a:stretch>
        </p:blipFill>
        <p:spPr bwMode="auto">
          <a:xfrm>
            <a:off x="2195736" y="4020902"/>
            <a:ext cx="1643074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Picture 17" descr="D:\Documents and Settings\user\Рабочий стол\грамоты\Изображение 353.jpg"/>
          <p:cNvPicPr>
            <a:picLocks noChangeAspect="1" noChangeArrowheads="1"/>
          </p:cNvPicPr>
          <p:nvPr/>
        </p:nvPicPr>
        <p:blipFill>
          <a:blip r:embed="rId9" cstate="print"/>
          <a:srcRect l="4068" t="2196" r="5604"/>
          <a:stretch>
            <a:fillRect/>
          </a:stretch>
        </p:blipFill>
        <p:spPr bwMode="auto">
          <a:xfrm>
            <a:off x="7228862" y="3895730"/>
            <a:ext cx="1571636" cy="22686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03" y="3305175"/>
            <a:ext cx="2284413" cy="323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493" y="3847901"/>
            <a:ext cx="1928812" cy="272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03" y="286532"/>
            <a:ext cx="248285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Наталья\Desktop\ПНПО-2020\фото грамоты пнпо и фото\img200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02186"/>
            <a:ext cx="2236194" cy="307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esktop\ПНПО-2020\фото грамоты пнпо и фото\img203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81" y="228452"/>
            <a:ext cx="2215281" cy="304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05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647113" cy="648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60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931" y="1035943"/>
            <a:ext cx="3097245" cy="232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1" t="4758" r="29684" b="8649"/>
          <a:stretch>
            <a:fillRect/>
          </a:stretch>
        </p:blipFill>
        <p:spPr bwMode="auto">
          <a:xfrm>
            <a:off x="6643688" y="4143375"/>
            <a:ext cx="221456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7" t="13100" b="3940"/>
          <a:stretch>
            <a:fillRect/>
          </a:stretch>
        </p:blipFill>
        <p:spPr bwMode="auto">
          <a:xfrm>
            <a:off x="3664298" y="3857624"/>
            <a:ext cx="3103257" cy="2307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5" t="2910" r="15277"/>
          <a:stretch/>
        </p:blipFill>
        <p:spPr bwMode="auto">
          <a:xfrm>
            <a:off x="6372176" y="620688"/>
            <a:ext cx="2549730" cy="297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C:\ФОТО\РМО\Изображение 34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764704"/>
            <a:ext cx="316890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40" b="6242"/>
          <a:stretch>
            <a:fillRect/>
          </a:stretch>
        </p:blipFill>
        <p:spPr bwMode="auto">
          <a:xfrm>
            <a:off x="0" y="3357563"/>
            <a:ext cx="3714750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97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652626"/>
            <a:ext cx="3528392" cy="40011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Тема самообразования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772816"/>
            <a:ext cx="7560840" cy="2554545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Times New Roman"/>
                <a:ea typeface="Times New Roman"/>
              </a:rPr>
              <a:t>Личностно-ориентированное обучение как условие формирования коммуникативной компетентности школьников</a:t>
            </a:r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57192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2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480377"/>
            <a:ext cx="1325880" cy="1305098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-99393"/>
            <a:ext cx="8172908" cy="177492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Обеспечение высокого качества организация 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образовательного процесса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на основе эффективного 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использования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современных 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образовательных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технологий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2000" b="1" dirty="0">
                <a:solidFill>
                  <a:srgbClr val="C00000"/>
                </a:solidFill>
                <a:latin typeface="+mn-lt"/>
              </a:rPr>
            </a:br>
            <a:endParaRPr lang="ru-RU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247390" y="1196752"/>
            <a:ext cx="3548746" cy="56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          </a:t>
            </a:r>
            <a:r>
              <a:rPr lang="ru-RU" sz="2200" b="1" dirty="0" err="1" smtClean="0">
                <a:solidFill>
                  <a:schemeClr val="accent4">
                    <a:lumMod val="50000"/>
                  </a:schemeClr>
                </a:solidFill>
              </a:rPr>
              <a:t>Метапредметы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endParaRPr lang="ru-RU" sz="2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195736" y="1772816"/>
            <a:ext cx="4824536" cy="11152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270E58"/>
                </a:solidFill>
              </a:rPr>
              <a:t>«Знание»;	</a:t>
            </a:r>
          </a:p>
          <a:p>
            <a:r>
              <a:rPr lang="ru-RU" sz="2000" b="1" dirty="0" smtClean="0">
                <a:solidFill>
                  <a:srgbClr val="270E58"/>
                </a:solidFill>
              </a:rPr>
              <a:t>«Проблема»;</a:t>
            </a:r>
            <a:endParaRPr lang="ru-RU" sz="2000" b="1" dirty="0">
              <a:solidFill>
                <a:srgbClr val="270E58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5539" y="3140968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Оценивание </a:t>
            </a:r>
            <a:r>
              <a:rPr lang="ru-RU" b="1" dirty="0" err="1">
                <a:solidFill>
                  <a:srgbClr val="C00000"/>
                </a:solidFill>
              </a:rPr>
              <a:t>метапредметных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результатов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 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661689"/>
              </p:ext>
            </p:extLst>
          </p:nvPr>
        </p:nvGraphicFramePr>
        <p:xfrm>
          <a:off x="679790" y="3736169"/>
          <a:ext cx="7492610" cy="2852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3129"/>
                <a:gridCol w="2645684"/>
                <a:gridCol w="2533797"/>
              </a:tblGrid>
              <a:tr h="1024136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Методы контроля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Формы контроля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Инструментарий контроля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проектирование</a:t>
                      </a:r>
                      <a:endParaRPr lang="ru-RU" sz="2000" dirty="0">
                        <a:effectLst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тестирование</a:t>
                      </a:r>
                      <a:endParaRPr lang="ru-RU" sz="2000" dirty="0">
                        <a:effectLst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наблюдение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индивидуальные</a:t>
                      </a:r>
                      <a:r>
                        <a:rPr lang="ru-RU" sz="2000" dirty="0">
                          <a:effectLst/>
                        </a:rPr>
                        <a:t>,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групповые,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фронтальные,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комбинированный</a:t>
                      </a:r>
                    </a:p>
                    <a:p>
                      <a:pPr marL="0" lvl="0" indent="0" algn="l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устный и </a:t>
                      </a:r>
                      <a:r>
                        <a:rPr lang="ru-RU" sz="2000" dirty="0">
                          <a:effectLst/>
                        </a:rPr>
                        <a:t>письменный опрос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задания </a:t>
                      </a:r>
                      <a:r>
                        <a:rPr lang="ru-RU" sz="2000" dirty="0">
                          <a:effectLst/>
                        </a:rPr>
                        <a:t>УУД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карта </a:t>
                      </a:r>
                      <a:r>
                        <a:rPr lang="ru-RU" sz="2000" dirty="0">
                          <a:effectLst/>
                        </a:rPr>
                        <a:t>наблюдений</a:t>
                      </a: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тест</a:t>
                      </a:r>
                      <a:endParaRPr lang="ru-RU" sz="2000" dirty="0">
                        <a:effectLst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</a:rPr>
                        <a:t> лист </a:t>
                      </a:r>
                      <a:r>
                        <a:rPr lang="ru-RU" sz="2000" dirty="0">
                          <a:effectLst/>
                        </a:rPr>
                        <a:t>самоконтроля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211960" y="1772816"/>
            <a:ext cx="4824536" cy="12223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>
                <a:solidFill>
                  <a:srgbClr val="270E58"/>
                </a:solidFill>
              </a:rPr>
              <a:t>«Ситуация».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270E58"/>
                </a:solidFill>
              </a:rPr>
              <a:t>«Слово»;</a:t>
            </a:r>
          </a:p>
          <a:p>
            <a:pPr marL="0" indent="0">
              <a:buNone/>
            </a:pPr>
            <a:endParaRPr lang="ru-RU" sz="2000" b="1" dirty="0" smtClean="0">
              <a:solidFill>
                <a:srgbClr val="270E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936104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</a:rPr>
              <a:t>Наличие </a:t>
            </a:r>
            <a:r>
              <a:rPr lang="ru-RU" sz="2600" b="1" dirty="0">
                <a:solidFill>
                  <a:srgbClr val="C00000"/>
                </a:solidFill>
              </a:rPr>
              <a:t>собственной методической системы учителя, апробированной в профессиональном сообществе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624" y="5508832"/>
            <a:ext cx="1325880" cy="13045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6024" y="1390412"/>
            <a:ext cx="8748464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0070C0"/>
                </a:solidFill>
              </a:rPr>
              <a:t>На </a:t>
            </a:r>
            <a:r>
              <a:rPr lang="ru-RU" sz="1700" b="1" dirty="0">
                <a:solidFill>
                  <a:srgbClr val="0070C0"/>
                </a:solidFill>
              </a:rPr>
              <a:t>формирование целостной, социально-ориентированной, духовной </a:t>
            </a:r>
          </a:p>
          <a:p>
            <a:pPr algn="ctr"/>
            <a:r>
              <a:rPr lang="ru-RU" sz="1700" b="1" dirty="0">
                <a:solidFill>
                  <a:srgbClr val="0070C0"/>
                </a:solidFill>
              </a:rPr>
              <a:t>личности </a:t>
            </a:r>
            <a:r>
              <a:rPr lang="ru-RU" sz="1700" b="1" dirty="0" smtClean="0">
                <a:solidFill>
                  <a:srgbClr val="0070C0"/>
                </a:solidFill>
              </a:rPr>
              <a:t>ученика направлено:</a:t>
            </a:r>
            <a:endParaRPr lang="ru-RU" sz="1700" b="1" dirty="0">
              <a:solidFill>
                <a:srgbClr val="0070C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высокое   качество   преподавания   </a:t>
            </a:r>
            <a:r>
              <a:rPr lang="ru-RU" sz="1700" dirty="0" smtClean="0"/>
              <a:t>английского языка,</a:t>
            </a:r>
            <a:endParaRPr lang="ru-RU" sz="1700" dirty="0"/>
          </a:p>
          <a:p>
            <a:r>
              <a:rPr lang="ru-RU" sz="1700" dirty="0"/>
              <a:t> </a:t>
            </a:r>
            <a:r>
              <a:rPr lang="ru-RU" sz="1700" dirty="0" smtClean="0"/>
              <a:t>     обеспечивающее   </a:t>
            </a:r>
            <a:r>
              <a:rPr lang="ru-RU" sz="1700" dirty="0"/>
              <a:t>высокий   интеллектуальный   уровень   обучающихся; 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разнообразные формы внеурочной деятельности, позволяющие выстроить индивидуальную траекторию развития ученика;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включение обучающихся в реальную деятельность, связанную с социально значимыми проектами;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формирование целостного, социально-ориентированного взгляда на мир «в его единстве и разнообразии природы, народов, культур»;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актуализация лучших моральных качеств обучающихся – доброты, сострадания, сочувствия, деятельной помощи и поддержки тех, кто сегодня нуждается во внимании и помощи;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700" dirty="0"/>
              <a:t>достижение </a:t>
            </a:r>
            <a:r>
              <a:rPr lang="ru-RU" sz="1700" dirty="0" err="1"/>
              <a:t>метапредметных</a:t>
            </a:r>
            <a:r>
              <a:rPr lang="ru-RU" sz="1700" dirty="0"/>
              <a:t> результатов, которые способствуют становлению целостной, социально-ориентированной, духовной личности (умение планировать собственную деятельность, контролировать и оценивать свои действия, навыки </a:t>
            </a:r>
            <a:r>
              <a:rPr lang="ru-RU" sz="1700" dirty="0" err="1"/>
              <a:t>саморегуляции</a:t>
            </a:r>
            <a:r>
              <a:rPr lang="ru-RU" sz="1700" dirty="0"/>
              <a:t>, инициативность, способность позитивно взаимодействовать в коллективе, интегрироваться в группу сверстников, продуктивно сотрудничать 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со </a:t>
            </a:r>
            <a:r>
              <a:rPr lang="ru-RU" sz="1700" dirty="0"/>
              <a:t>взрослыми). </a:t>
            </a:r>
          </a:p>
        </p:txBody>
      </p:sp>
    </p:spTree>
    <p:extLst>
      <p:ext uri="{BB962C8B-B14F-4D97-AF65-F5344CB8AC3E}">
        <p14:creationId xmlns:p14="http://schemas.microsoft.com/office/powerpoint/2010/main" val="370105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457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Реализация методической разработки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5596" y="980728"/>
            <a:ext cx="80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	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55576" y="2348880"/>
            <a:ext cx="3888432" cy="374441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03848" y="3232876"/>
            <a:ext cx="1332148" cy="12762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771800" y="4529020"/>
            <a:ext cx="1332148" cy="12762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015716" y="2420888"/>
            <a:ext cx="1332148" cy="12762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63588" y="3232876"/>
            <a:ext cx="1332148" cy="12762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331640" y="4509120"/>
            <a:ext cx="1332148" cy="12762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004917" y="3690101"/>
            <a:ext cx="1332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знания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37874" y="3739677"/>
            <a:ext cx="1260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навыки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52346" y="2905121"/>
            <a:ext cx="1260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умения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43808" y="4869160"/>
            <a:ext cx="1287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тветствен-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ность</a:t>
            </a:r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70991" y="4922003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опыт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42719" y="4047455"/>
            <a:ext cx="1242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ученик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76812" y="1152326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Программа «Искусство познания»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0328" y="1637717"/>
            <a:ext cx="432048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600" dirty="0"/>
              <a:t>представление педагогического опыта на </a:t>
            </a:r>
            <a:r>
              <a:rPr lang="ru-RU" sz="1600" b="1" dirty="0"/>
              <a:t>Международной</a:t>
            </a:r>
            <a:r>
              <a:rPr lang="ru-RU" sz="1600" dirty="0"/>
              <a:t> научно-практической </a:t>
            </a:r>
            <a:r>
              <a:rPr lang="ru-RU" sz="1600" dirty="0" smtClean="0"/>
              <a:t>интернет-конференции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600" dirty="0"/>
              <a:t>участие в </a:t>
            </a:r>
            <a:r>
              <a:rPr lang="en-US" sz="1600" dirty="0"/>
              <a:t>III</a:t>
            </a:r>
            <a:r>
              <a:rPr lang="ru-RU" sz="1600" dirty="0"/>
              <a:t> </a:t>
            </a:r>
            <a:r>
              <a:rPr lang="ru-RU" sz="1600" b="1" dirty="0"/>
              <a:t>Всероссийской</a:t>
            </a:r>
            <a:r>
              <a:rPr lang="ru-RU" sz="1600" dirty="0"/>
              <a:t> педагогической ассамблее «Педагогическое образование – Россия будущего»;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>
                <a:ea typeface="Times New Roman"/>
              </a:rPr>
              <a:t>представление опыта работы как учителя-</a:t>
            </a:r>
            <a:r>
              <a:rPr lang="ru-RU" sz="1600" dirty="0" err="1">
                <a:ea typeface="Times New Roman"/>
              </a:rPr>
              <a:t>инноватора</a:t>
            </a:r>
            <a:r>
              <a:rPr lang="ru-RU" sz="1600" dirty="0">
                <a:ea typeface="Times New Roman"/>
              </a:rPr>
              <a:t> на Форуме  сетевого </a:t>
            </a:r>
            <a:r>
              <a:rPr lang="ru-RU" sz="1600" b="1" dirty="0">
                <a:ea typeface="Times New Roman"/>
              </a:rPr>
              <a:t>сообщества «</a:t>
            </a:r>
            <a:r>
              <a:rPr lang="ru-RU" sz="1600" b="1" dirty="0" smtClean="0">
                <a:ea typeface="Times New Roman"/>
              </a:rPr>
              <a:t>София»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cs typeface="Arial" pitchFamily="34" charset="0"/>
              </a:rPr>
              <a:t>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/>
              <a:t>представление </a:t>
            </a:r>
            <a:r>
              <a:rPr lang="ru-RU" sz="1600" dirty="0"/>
              <a:t>опыта работы по теме «Организация исследовательской и проектной деятельности» в региональном центре по выявлению и поддержке одаренных детей </a:t>
            </a:r>
            <a:r>
              <a:rPr lang="ru-RU" sz="1600" b="1" dirty="0"/>
              <a:t>«Ступени </a:t>
            </a:r>
            <a:r>
              <a:rPr lang="ru-RU" sz="1600" b="1" dirty="0" smtClean="0"/>
              <a:t>успеха»;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ea typeface="Calibri"/>
              </a:rPr>
              <a:t>выступление </a:t>
            </a:r>
            <a:r>
              <a:rPr lang="ru-RU" sz="1600" dirty="0">
                <a:ea typeface="Calibri"/>
              </a:rPr>
              <a:t>на семинаре </a:t>
            </a:r>
            <a:r>
              <a:rPr lang="ru-RU" sz="1600" b="1" dirty="0">
                <a:ea typeface="Calibri"/>
              </a:rPr>
              <a:t>РМО учителей иностранного языка  </a:t>
            </a:r>
            <a:r>
              <a:rPr lang="ru-RU" sz="1600" dirty="0">
                <a:ea typeface="Calibri"/>
              </a:rPr>
              <a:t>«</a:t>
            </a:r>
            <a:r>
              <a:rPr lang="ru-RU" sz="1600" dirty="0"/>
              <a:t>Личностно-ориентированное обучение  обучающихся, </a:t>
            </a:r>
            <a:r>
              <a:rPr lang="ru-RU" sz="1600" dirty="0">
                <a:ea typeface="Calibri"/>
              </a:rPr>
              <a:t>через организацию исследовательской  деятельности».</a:t>
            </a:r>
            <a:endParaRPr lang="ru-RU" sz="1600" dirty="0"/>
          </a:p>
          <a:p>
            <a:pPr marL="285750" indent="-285750">
              <a:buFont typeface="Wingdings" pitchFamily="2" charset="2"/>
              <a:buChar char="ü"/>
            </a:pPr>
            <a:endParaRPr lang="ru-RU" sz="16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77" y="1165394"/>
            <a:ext cx="1325880" cy="1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72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2559</TotalTime>
  <Words>929</Words>
  <Application>Microsoft Office PowerPoint</Application>
  <PresentationFormat>Экран (4:3)</PresentationFormat>
  <Paragraphs>258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Обеспечение высокого качества организация образовательного процесса на основе эффективного использования современных образовательных технологий </vt:lpstr>
      <vt:lpstr>Наличие собственной методической системы учителя, апробированной в профессиональном сообществе</vt:lpstr>
      <vt:lpstr>Реализация методической разработки</vt:lpstr>
      <vt:lpstr>Презентация PowerPoint</vt:lpstr>
      <vt:lpstr>   Высокие результаты учебных достижений обучающихся при их позитивной динамике</vt:lpstr>
      <vt:lpstr>Презентация PowerPoint</vt:lpstr>
      <vt:lpstr>Высокие  результаты внеурочной деятельности  обучающихся по учебным предметам</vt:lpstr>
      <vt:lpstr>Презентация PowerPoint</vt:lpstr>
      <vt:lpstr>Высокие  результаты внеурочной деятельности  обучающихся по учебным предметам</vt:lpstr>
      <vt:lpstr>Создание учителем условий для работы с одаренными детьми</vt:lpstr>
      <vt:lpstr>Презентация PowerPoint</vt:lpstr>
      <vt:lpstr>Организация образовательного процесса на основе использования современных образовательных технологий Характеристика используемых учителем  средств разработки учебной программы</vt:lpstr>
      <vt:lpstr>Презентация PowerPoint</vt:lpstr>
      <vt:lpstr>Организация образовательного процесса на основе использования современных образовательных технологий </vt:lpstr>
      <vt:lpstr>Семинары, конференции, вебинары</vt:lpstr>
      <vt:lpstr>Непрерывность  профессионального развития учителя Своевременность, многообразие форм  и эффективность повышения квалификации</vt:lpstr>
      <vt:lpstr>Презентация PowerPoint</vt:lpstr>
      <vt:lpstr>Презентация PowerPoint</vt:lpstr>
      <vt:lpstr>Благодарю за внимание!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Высокие результаты учебных достижений обучающихся при их позитивной динамике</dc:title>
  <dc:creator>Lysi</dc:creator>
  <cp:lastModifiedBy>user</cp:lastModifiedBy>
  <cp:revision>233</cp:revision>
  <cp:lastPrinted>2013-03-13T03:48:28Z</cp:lastPrinted>
  <dcterms:created xsi:type="dcterms:W3CDTF">2013-02-15T14:11:54Z</dcterms:created>
  <dcterms:modified xsi:type="dcterms:W3CDTF">2021-04-06T13:20:28Z</dcterms:modified>
</cp:coreProperties>
</file>