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0" r:id="rId13"/>
    <p:sldId id="271" r:id="rId14"/>
    <p:sldId id="272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ИЗМЕНЕНИЯ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5400" dirty="0" smtClean="0">
                <a:solidFill>
                  <a:srgbClr val="0070C0"/>
                </a:solidFill>
              </a:rPr>
              <a:t>в </a:t>
            </a:r>
            <a:r>
              <a:rPr lang="ru-RU" sz="5400" dirty="0" smtClean="0">
                <a:solidFill>
                  <a:srgbClr val="0070C0"/>
                </a:solidFill>
              </a:rPr>
              <a:t>ОГЭ </a:t>
            </a:r>
            <a:r>
              <a:rPr lang="ru-RU" sz="5400" dirty="0" smtClean="0">
                <a:solidFill>
                  <a:srgbClr val="0070C0"/>
                </a:solidFill>
              </a:rPr>
              <a:t>по </a:t>
            </a:r>
            <a:r>
              <a:rPr lang="ru-RU" sz="5400" dirty="0" smtClean="0">
                <a:solidFill>
                  <a:srgbClr val="0070C0"/>
                </a:solidFill>
              </a:rPr>
              <a:t>русскому языку в 2024году</a:t>
            </a:r>
            <a:endParaRPr lang="ru-RU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Задание 8 новое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Надо поставить слово в правильную форму (вставить в указанное предложение). Слова, надо полагать, будут из тех, у которых что-то не то с формами (шутка). Что-то типа выбора «яблок» или * «</a:t>
            </a:r>
            <a:r>
              <a:rPr lang="ru-RU" sz="2000" dirty="0" err="1" smtClean="0">
                <a:latin typeface="Book Antiqua" pitchFamily="18" charset="0"/>
              </a:rPr>
              <a:t>яблоков</a:t>
            </a:r>
            <a:r>
              <a:rPr lang="ru-RU" sz="2000" dirty="0" smtClean="0">
                <a:latin typeface="Book Antiqua" pitchFamily="18" charset="0"/>
              </a:rPr>
              <a:t>», «бухгалтеры» или * «бухгалтера» (в демоверсии надо поставить во множественное число слово «тренер»). Одновременно проверяется понимание грамматического строя предложения: форма задана его структурой, а не описанием. Многим это, думаю, ближе и понятнее, чем «Р.п. мн.ч.», например.</a:t>
            </a:r>
          </a:p>
          <a:p>
            <a:endParaRPr lang="ru-RU" sz="2000" dirty="0" smtClean="0">
              <a:latin typeface="Book Antiqua" pitchFamily="18" charset="0"/>
            </a:endParaRPr>
          </a:p>
          <a:p>
            <a:endParaRPr lang="ru-RU" sz="2000" dirty="0"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0"/>
          <a:stretch/>
        </p:blipFill>
        <p:spPr bwMode="auto">
          <a:xfrm>
            <a:off x="1000100" y="4000504"/>
            <a:ext cx="7429552" cy="248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Задание 9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Задание 9 – это прежнее задание 4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72" t="876" r="5140"/>
          <a:stretch/>
        </p:blipFill>
        <p:spPr bwMode="auto">
          <a:xfrm>
            <a:off x="785786" y="2428868"/>
            <a:ext cx="7536330" cy="292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Задания после основного текста такие же, но с другими номерами 6 -10, 7 - 11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290"/>
          <a:stretch/>
        </p:blipFill>
        <p:spPr bwMode="auto">
          <a:xfrm>
            <a:off x="214282" y="2000240"/>
            <a:ext cx="4071966" cy="371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193" r="5089"/>
          <a:stretch/>
        </p:blipFill>
        <p:spPr bwMode="auto">
          <a:xfrm>
            <a:off x="4286248" y="2214554"/>
            <a:ext cx="4643470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Задание 12 (8)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• Задание 12 похоже на прежнее 8, но стало сложнее. </a:t>
            </a:r>
          </a:p>
          <a:p>
            <a:pPr>
              <a:buNone/>
            </a:pPr>
            <a:r>
              <a:rPr lang="ru-RU" sz="2400" dirty="0" smtClean="0"/>
              <a:t>• Если раньше слово, которое надо заменить стилистически нейтральным было дано в формулировке задания, то теперь слово с заданной характеристикой надо сначала найти в указанном отрывке.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61" b="9596"/>
          <a:stretch/>
        </p:blipFill>
        <p:spPr bwMode="auto">
          <a:xfrm>
            <a:off x="571472" y="3857628"/>
            <a:ext cx="8215370" cy="171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Задание 13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472518" cy="55721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• </a:t>
            </a:r>
            <a:r>
              <a:rPr lang="ru-RU" sz="2000" dirty="0" smtClean="0"/>
              <a:t>Сочинение под номером 13 (13.1, 13.2 и 13.3). Формулировки почти такие же, как и были. НО есть небольшая разница! </a:t>
            </a:r>
          </a:p>
          <a:p>
            <a:pPr>
              <a:buNone/>
            </a:pPr>
            <a:r>
              <a:rPr lang="ru-RU" sz="2000" dirty="0" smtClean="0"/>
              <a:t>• Изменена формулировка 13.3 </a:t>
            </a:r>
          </a:p>
          <a:p>
            <a:pPr>
              <a:buNone/>
            </a:pPr>
            <a:r>
              <a:rPr lang="ru-RU" sz="2000" dirty="0" smtClean="0"/>
              <a:t>• указана тема (тоже в форме вопроса), а потом предложено дать определение и прокомментировать. </a:t>
            </a:r>
          </a:p>
          <a:p>
            <a:pPr>
              <a:buNone/>
            </a:pPr>
            <a:r>
              <a:rPr lang="ru-RU" sz="2000" dirty="0" smtClean="0"/>
              <a:t>• Аргументы требуются всё такие же: один из текста, второй «из жизни»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59"/>
          <a:stretch/>
        </p:blipFill>
        <p:spPr bwMode="auto">
          <a:xfrm>
            <a:off x="142844" y="3143248"/>
            <a:ext cx="8643998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274638"/>
            <a:ext cx="8001056" cy="57261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Сочинение 13.2 осталось прежним, но оценивается оно теперь не на 9, а на 7 баллов.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ВСЕГО БАЛЛОВ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Изложение максимальный балл - </a:t>
            </a:r>
            <a:r>
              <a:rPr lang="ru-RU" b="1" dirty="0" smtClean="0"/>
              <a:t>6. баллов </a:t>
            </a:r>
            <a:r>
              <a:rPr lang="ru-RU" dirty="0" smtClean="0"/>
              <a:t>За задания с кратким ответом - </a:t>
            </a:r>
            <a:r>
              <a:rPr lang="ru-RU" b="1" dirty="0" smtClean="0"/>
              <a:t>11 баллов. </a:t>
            </a:r>
            <a:r>
              <a:rPr lang="ru-RU" dirty="0" smtClean="0"/>
              <a:t>За сочинение - </a:t>
            </a:r>
            <a:r>
              <a:rPr lang="ru-RU" b="1" dirty="0" smtClean="0"/>
              <a:t>7 баллов. 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За практическую грамотность и фактическую точность письменной речи в изложении и сочинении -</a:t>
            </a:r>
            <a:r>
              <a:rPr lang="ru-RU" b="1" dirty="0" smtClean="0"/>
              <a:t>9 баллов </a:t>
            </a:r>
          </a:p>
          <a:p>
            <a:pPr>
              <a:buNone/>
            </a:pPr>
            <a:r>
              <a:rPr lang="ru-RU" dirty="0" smtClean="0"/>
              <a:t>• </a:t>
            </a:r>
            <a:r>
              <a:rPr lang="ru-RU" dirty="0" smtClean="0">
                <a:solidFill>
                  <a:srgbClr val="FF0000"/>
                </a:solidFill>
              </a:rPr>
              <a:t>Итого максимум 33 балла.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Заданий стало не 9, а 13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55007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Общее количество баллов за весь экзамен не изменилось – 33</a:t>
            </a:r>
          </a:p>
          <a:p>
            <a:r>
              <a:rPr lang="ru-RU" sz="2800" dirty="0" smtClean="0"/>
              <a:t>Задание 1 </a:t>
            </a:r>
          </a:p>
          <a:p>
            <a:pPr>
              <a:buNone/>
            </a:pPr>
            <a:r>
              <a:rPr lang="ru-RU" sz="2400" dirty="0" smtClean="0"/>
              <a:t>• Изложение само по себе не изменилось, но получить за него теперь можно не 7, а 6 баллов (3 балла - &gt; 2 балла за сжатие текста).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1026" name="Picture 2" descr="https://avatars.dzeninfra.ru/get-zen_doc/1884623/pub_64e839f6bc779f74a9e78645_64e83d5079e9a62cce266c58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86190"/>
            <a:ext cx="771530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Тестовая часть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chemeClr val="accent6"/>
                </a:solidFill>
              </a:rPr>
              <a:t>Здания 2 и 3</a:t>
            </a:r>
          </a:p>
          <a:p>
            <a:pPr>
              <a:buNone/>
            </a:pPr>
            <a:r>
              <a:rPr lang="ru-RU" sz="2000" dirty="0" smtClean="0"/>
              <a:t>Оба выполняются по небольшому тексту, помещенному в начале теста.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Задание 2 </a:t>
            </a:r>
            <a:r>
              <a:rPr lang="ru-RU" sz="2000" dirty="0" smtClean="0"/>
              <a:t>– необходимо определить, какие сочетания слов в действительности являются грамматическими основами, а какие – нет.</a:t>
            </a:r>
          </a:p>
          <a:p>
            <a:pPr>
              <a:buNone/>
            </a:pPr>
            <a:r>
              <a:rPr lang="ru-RU" sz="2000" dirty="0" smtClean="0"/>
              <a:t> Количество правильных ответов – более одного. Такое задание уже было в ОГЭ несколько лет назад.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dirty="0" smtClean="0"/>
              <a:t>Задание же 3 </a:t>
            </a:r>
            <a:r>
              <a:rPr lang="ru-RU" sz="2000" dirty="0" smtClean="0"/>
              <a:t>- теперь включает в себя различную информацию по синтаксису: односоставное или двусоставное, тип сказуемого, связь частей сложного, разные виды осложнений и т.д., кроме конкретного состава грамматических основ.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dzeninfra.ru/get-zen_doc/1720666/pub_64e839f6bc779f74a9e78645_64e83e7df6ccc15bd1145657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1"/>
            <a:ext cx="8501122" cy="62865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Задание 4 (новое)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• Задание 4 </a:t>
            </a:r>
            <a:r>
              <a:rPr lang="ru-RU" sz="2800" b="1" dirty="0" smtClean="0"/>
              <a:t>очень похожее на 8 задание из ЕГЭ</a:t>
            </a:r>
            <a:r>
              <a:rPr lang="ru-RU" sz="2800" dirty="0" smtClean="0"/>
              <a:t>. </a:t>
            </a:r>
          </a:p>
          <a:p>
            <a:pPr>
              <a:buNone/>
            </a:pPr>
            <a:r>
              <a:rPr lang="ru-RU" sz="2800" dirty="0" smtClean="0"/>
              <a:t>• Нужно сопоставить правило и пример к нему, причем примеров больше, чем правил. </a:t>
            </a:r>
          </a:p>
          <a:p>
            <a:pPr>
              <a:buNone/>
            </a:pPr>
            <a:r>
              <a:rPr lang="ru-RU" sz="2800" dirty="0" smtClean="0"/>
              <a:t>• Используются пять предложений из всё того же текста (они внесены в правый столбик). Из них надо выбрать примеры к трём пунктуационным правилам, приведённым в левом столбике.</a:t>
            </a:r>
          </a:p>
          <a:p>
            <a:pPr>
              <a:buNone/>
            </a:pPr>
            <a:r>
              <a:rPr lang="ru-RU" sz="2800" dirty="0" smtClean="0"/>
              <a:t> • оценивается в 1 балл, как и все остальные тестовые задания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avatars.dzeninfra.ru/get-zen_doc/195447/pub_64e839f6bc779f74a9e78645_64e8422200f150275f22558a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215370" cy="655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Задание 5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• </a:t>
            </a:r>
            <a:r>
              <a:rPr lang="ru-RU" sz="2400" dirty="0" smtClean="0"/>
              <a:t>это прежнее задание 3 (надо расставить знаки препинания и указать цифры, на месте которых вставили определённый знак)</a:t>
            </a:r>
            <a:endParaRPr lang="ru-RU" sz="2400" dirty="0"/>
          </a:p>
        </p:txBody>
      </p:sp>
      <p:pic>
        <p:nvPicPr>
          <p:cNvPr id="20482" name="Picture 2" descr="https://avatars.dzeninfra.ru/get-zen_doc/53963/pub_64e839f6bc779f74a9e78645_64e842e610743d2a7b3e6855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2714620"/>
            <a:ext cx="8286809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Задание 6 – это прошлогоднее задание 5 (орфография)</a:t>
            </a:r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664"/>
          <a:stretch/>
        </p:blipFill>
        <p:spPr bwMode="auto">
          <a:xfrm>
            <a:off x="571472" y="1500174"/>
            <a:ext cx="8286808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Задание 7 новое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Оно также посвящено орфографическим навыкам и построено по принципу обновлённого задания 5. </a:t>
            </a:r>
            <a:r>
              <a:rPr lang="ru-RU" sz="2000" dirty="0" smtClean="0"/>
              <a:t>В микротексте пропущены буквы, пропуски пронумерованы. Надо внести в бланк ответов те цифры, на месте которых пишется определённая буква (например, И). Пропуски в разных морфемах: приставка, корень, суффикс, окончания разных частей речи.</a:t>
            </a:r>
          </a:p>
          <a:p>
            <a:endParaRPr lang="ru-RU" sz="2000" dirty="0" smtClean="0"/>
          </a:p>
          <a:p>
            <a:endParaRPr lang="ru-RU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55" t="6802" r="2531" b="5349"/>
          <a:stretch/>
        </p:blipFill>
        <p:spPr bwMode="auto">
          <a:xfrm>
            <a:off x="785786" y="3286124"/>
            <a:ext cx="8072494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612</Words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ИЗМЕНЕНИЯ  в ОГЭ по русскому языку в 2024году</vt:lpstr>
      <vt:lpstr>Заданий стало не 9, а 13</vt:lpstr>
      <vt:lpstr>Тестовая часть</vt:lpstr>
      <vt:lpstr>Слайд 4</vt:lpstr>
      <vt:lpstr>Задание 4 (новое) </vt:lpstr>
      <vt:lpstr>Слайд 6</vt:lpstr>
      <vt:lpstr>Задание 5</vt:lpstr>
      <vt:lpstr>Задание 6 – это прошлогоднее задание 5 (орфография)</vt:lpstr>
      <vt:lpstr>Задание 7 новое</vt:lpstr>
      <vt:lpstr>Задание 8 новое</vt:lpstr>
      <vt:lpstr>Задание 9</vt:lpstr>
      <vt:lpstr>Задания после основного текста такие же, но с другими номерами 6 -10, 7 - 11</vt:lpstr>
      <vt:lpstr>Задание 12 (8)</vt:lpstr>
      <vt:lpstr>Задание 13</vt:lpstr>
      <vt:lpstr>Сочинение 13.2 осталось прежним, но оценивается оно теперь не на 9, а на 7 баллов.</vt:lpstr>
      <vt:lpstr>ВСЕГО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прол</dc:creator>
  <cp:lastModifiedBy>прол</cp:lastModifiedBy>
  <cp:revision>10</cp:revision>
  <dcterms:created xsi:type="dcterms:W3CDTF">2023-10-29T19:16:08Z</dcterms:created>
  <dcterms:modified xsi:type="dcterms:W3CDTF">2023-10-29T20:50:52Z</dcterms:modified>
</cp:coreProperties>
</file>