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75" r:id="rId2"/>
    <p:sldId id="257" r:id="rId3"/>
    <p:sldId id="259" r:id="rId4"/>
    <p:sldId id="260" r:id="rId5"/>
    <p:sldId id="272" r:id="rId6"/>
    <p:sldId id="262" r:id="rId7"/>
    <p:sldId id="263" r:id="rId8"/>
    <p:sldId id="264" r:id="rId9"/>
    <p:sldId id="265" r:id="rId10"/>
    <p:sldId id="273" r:id="rId11"/>
    <p:sldId id="268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130" autoAdjust="0"/>
    <p:restoredTop sz="94713" autoAdjust="0"/>
  </p:normalViewPr>
  <p:slideViewPr>
    <p:cSldViewPr>
      <p:cViewPr>
        <p:scale>
          <a:sx n="97" d="100"/>
          <a:sy n="97" d="100"/>
        </p:scale>
        <p:origin x="-898" y="47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C3094-2505-46E9-9CA7-B98FD59A4BCA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1F653-44DB-459B-8D6C-FE0D2E74DE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154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1.png"/><Relationship Id="rId3" Type="http://schemas.openxmlformats.org/officeDocument/2006/relationships/slide" Target="slide4.xml"/><Relationship Id="rId7" Type="http://schemas.openxmlformats.org/officeDocument/2006/relationships/slide" Target="slide9.xml"/><Relationship Id="rId12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5" Type="http://schemas.openxmlformats.org/officeDocument/2006/relationships/slide" Target="slide7.xml"/><Relationship Id="rId10" Type="http://schemas.openxmlformats.org/officeDocument/2006/relationships/slide" Target="slide12.xml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pkro.ru/proekty-i-programmy/funktsionalnaya-gramotnost/927planfg.pdf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6021288"/>
            <a:ext cx="3240361" cy="36004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1800" dirty="0" smtClean="0"/>
              <a:t>Миллеровский район, 2021</a:t>
            </a:r>
            <a:endParaRPr lang="ru-RU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276872"/>
            <a:ext cx="82809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+mj-lt"/>
              </a:rPr>
              <a:t>МУНИЦИПАЛЬНАЯ МОДЕЛЬ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+mj-lt"/>
              </a:rPr>
              <a:t>МЕТОДИЧЕСКОГО СОПРОВОЖДЕНИЯ ФОРМИРОВАНИЯ ФУНКЦИОНАЛЬНОЙ ГРАМОТНОСТИ</a:t>
            </a:r>
            <a:endParaRPr lang="ru-RU" sz="32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9549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410650"/>
            <a:ext cx="72728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accent6">
                  <a:lumMod val="75000"/>
                </a:schemeClr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О</a:t>
            </a:r>
            <a:r>
              <a:rPr lang="ru-RU" sz="2000" dirty="0" smtClean="0">
                <a:cs typeface="Times New Roman" pitchFamily="18" charset="0"/>
              </a:rPr>
              <a:t>рганизация обучающих и практических мероприятий</a:t>
            </a:r>
          </a:p>
          <a:p>
            <a:endParaRPr lang="ru-RU" sz="2000" dirty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Р</a:t>
            </a:r>
            <a:r>
              <a:rPr lang="ru-RU" sz="2000" dirty="0" smtClean="0">
                <a:cs typeface="Times New Roman" pitchFamily="18" charset="0"/>
              </a:rPr>
              <a:t>егулярный </a:t>
            </a:r>
            <a:r>
              <a:rPr lang="ru-RU" sz="2000" dirty="0">
                <a:cs typeface="Times New Roman" pitchFamily="18" charset="0"/>
              </a:rPr>
              <a:t>анализ </a:t>
            </a:r>
            <a:r>
              <a:rPr lang="ru-RU" sz="2000" dirty="0" smtClean="0">
                <a:cs typeface="Times New Roman" pitchFamily="18" charset="0"/>
              </a:rPr>
              <a:t>методической работы и результатов </a:t>
            </a:r>
            <a:r>
              <a:rPr lang="ru-RU" sz="2000" dirty="0">
                <a:cs typeface="Times New Roman" pitchFamily="18" charset="0"/>
              </a:rPr>
              <a:t>оценочных </a:t>
            </a:r>
            <a:r>
              <a:rPr lang="ru-RU" sz="2000" dirty="0" smtClean="0">
                <a:cs typeface="Times New Roman" pitchFamily="18" charset="0"/>
              </a:rPr>
              <a:t>процедур</a:t>
            </a:r>
          </a:p>
          <a:p>
            <a:endParaRPr lang="ru-RU" sz="2000" dirty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С</a:t>
            </a:r>
            <a:r>
              <a:rPr lang="ru-RU" sz="2000" dirty="0" smtClean="0">
                <a:cs typeface="Times New Roman" pitchFamily="18" charset="0"/>
              </a:rPr>
              <a:t>тимулирование и мотивация активных педагогов</a:t>
            </a:r>
          </a:p>
          <a:p>
            <a:endParaRPr lang="ru-RU" sz="2000" dirty="0" smtClean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Р</a:t>
            </a:r>
            <a:r>
              <a:rPr lang="ru-RU" sz="2000" dirty="0" smtClean="0">
                <a:cs typeface="Times New Roman" pitchFamily="18" charset="0"/>
              </a:rPr>
              <a:t>азработка нормативно-правовой документации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460432" y="6309320"/>
            <a:ext cx="288032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392098"/>
            <a:ext cx="45640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+mj-lt"/>
                <a:cs typeface="Times New Roman" pitchFamily="18" charset="0"/>
              </a:rPr>
              <a:t>Функции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Times New Roman" pitchFamily="18" charset="0"/>
              </a:rPr>
              <a:t>управления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676455" y="6525344"/>
            <a:ext cx="228951" cy="144016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20873" y="1700635"/>
            <a:ext cx="835292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err="1"/>
              <a:t>Государственноe</a:t>
            </a:r>
            <a:r>
              <a:rPr lang="ru-RU" sz="2000" dirty="0"/>
              <a:t> </a:t>
            </a:r>
            <a:r>
              <a:rPr lang="ru-RU" sz="2000" dirty="0" err="1"/>
              <a:t>бюджетноe</a:t>
            </a:r>
            <a:r>
              <a:rPr lang="ru-RU" sz="2000" dirty="0"/>
              <a:t> </a:t>
            </a:r>
            <a:r>
              <a:rPr lang="ru-RU" sz="2000" dirty="0" err="1"/>
              <a:t>учреждениe</a:t>
            </a:r>
            <a:r>
              <a:rPr lang="ru-RU" sz="2000" dirty="0"/>
              <a:t> дополнительного профессионального образования Ростовской области «Ростовский институт повышения квалификации и профессиональной переподготовки работников образования» </a:t>
            </a:r>
            <a:endParaRPr lang="ru-RU" sz="2000" dirty="0" smtClean="0"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cs typeface="Times New Roman" pitchFamily="18" charset="0"/>
              </a:rPr>
              <a:t>МБУ ДПО «Методический и ресурсный центр»</a:t>
            </a:r>
            <a:endParaRPr lang="ru-RU" sz="2000" dirty="0">
              <a:cs typeface="Times New Roman" pitchFamily="18" charset="0"/>
            </a:endParaRPr>
          </a:p>
          <a:p>
            <a:pPr algn="just"/>
            <a:endParaRPr lang="ru-RU" sz="2000" dirty="0" smtClean="0"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Г</a:t>
            </a:r>
            <a:r>
              <a:rPr lang="ru-RU" sz="2000" dirty="0" smtClean="0">
                <a:cs typeface="Times New Roman" pitchFamily="18" charset="0"/>
              </a:rPr>
              <a:t>ородские </a:t>
            </a:r>
            <a:r>
              <a:rPr lang="ru-RU" sz="2000" dirty="0">
                <a:cs typeface="Times New Roman" pitchFamily="18" charset="0"/>
              </a:rPr>
              <a:t>методические </a:t>
            </a:r>
            <a:r>
              <a:rPr lang="ru-RU" sz="2000" dirty="0" smtClean="0">
                <a:cs typeface="Times New Roman" pitchFamily="18" charset="0"/>
              </a:rPr>
              <a:t>объединения</a:t>
            </a:r>
            <a:r>
              <a:rPr lang="ru-RU" sz="2000" dirty="0">
                <a:cs typeface="Times New Roman" pitchFamily="18" charset="0"/>
              </a:rPr>
              <a:t> </a:t>
            </a:r>
            <a:r>
              <a:rPr lang="ru-RU" sz="2000" dirty="0" smtClean="0">
                <a:cs typeface="Times New Roman" pitchFamily="18" charset="0"/>
              </a:rPr>
              <a:t>и творческие группы педагогов</a:t>
            </a:r>
          </a:p>
          <a:p>
            <a:pPr algn="just"/>
            <a:endParaRPr lang="ru-RU" sz="2000" dirty="0"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Ш</a:t>
            </a:r>
            <a:r>
              <a:rPr lang="ru-RU" sz="2000" dirty="0" smtClean="0">
                <a:cs typeface="Times New Roman" pitchFamily="18" charset="0"/>
              </a:rPr>
              <a:t>кольные </a:t>
            </a:r>
            <a:r>
              <a:rPr lang="ru-RU" sz="2000" dirty="0">
                <a:cs typeface="Times New Roman" pitchFamily="18" charset="0"/>
              </a:rPr>
              <a:t>методические </a:t>
            </a:r>
            <a:r>
              <a:rPr lang="ru-RU" sz="2000" dirty="0" smtClean="0">
                <a:cs typeface="Times New Roman" pitchFamily="18" charset="0"/>
              </a:rPr>
              <a:t>объединения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331640" y="404664"/>
            <a:ext cx="68042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+mj-lt"/>
                <a:cs typeface="Times New Roman" pitchFamily="18" charset="0"/>
              </a:rPr>
              <a:t>Структуры, обеспечивающие методическое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Times New Roman" pitchFamily="18" charset="0"/>
              </a:rPr>
              <a:t>сопровождение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604448" y="6435334"/>
            <a:ext cx="288032" cy="18002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67544" y="1148275"/>
            <a:ext cx="828092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accent6">
                  <a:lumMod val="75000"/>
                </a:schemeClr>
              </a:solidFill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А</a:t>
            </a:r>
            <a:r>
              <a:rPr lang="ru-RU" sz="2000" dirty="0" smtClean="0">
                <a:cs typeface="Times New Roman" pitchFamily="18" charset="0"/>
              </a:rPr>
              <a:t>нализ структуры и содержания образовательных </a:t>
            </a:r>
            <a:r>
              <a:rPr lang="ru-RU" sz="2000" dirty="0">
                <a:cs typeface="Times New Roman" pitchFamily="18" charset="0"/>
              </a:rPr>
              <a:t>программ, </a:t>
            </a:r>
            <a:r>
              <a:rPr lang="ru-RU" sz="2000" dirty="0" smtClean="0">
                <a:cs typeface="Times New Roman" pitchFamily="18" charset="0"/>
              </a:rPr>
              <a:t> </a:t>
            </a:r>
            <a:r>
              <a:rPr lang="ru-RU" sz="2000" dirty="0">
                <a:cs typeface="Times New Roman" pitchFamily="18" charset="0"/>
              </a:rPr>
              <a:t>структуры </a:t>
            </a:r>
            <a:r>
              <a:rPr lang="ru-RU" sz="2000" dirty="0" smtClean="0">
                <a:cs typeface="Times New Roman" pitchFamily="18" charset="0"/>
              </a:rPr>
              <a:t>и содержания заданий, направленных </a:t>
            </a:r>
            <a:r>
              <a:rPr lang="ru-RU" sz="2000" dirty="0">
                <a:cs typeface="Times New Roman" pitchFamily="18" charset="0"/>
              </a:rPr>
              <a:t>на формирование функциональной грамотности </a:t>
            </a:r>
            <a:r>
              <a:rPr lang="ru-RU" sz="2000" dirty="0" smtClean="0">
                <a:cs typeface="Times New Roman" pitchFamily="18" charset="0"/>
              </a:rPr>
              <a:t>обучающихся</a:t>
            </a:r>
            <a:endParaRPr lang="ru-RU" sz="2000" dirty="0"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В</a:t>
            </a:r>
            <a:r>
              <a:rPr lang="ru-RU" sz="2000" dirty="0" smtClean="0">
                <a:cs typeface="Times New Roman" pitchFamily="18" charset="0"/>
              </a:rPr>
              <a:t>ыявление </a:t>
            </a:r>
            <a:r>
              <a:rPr lang="ru-RU" sz="2000" dirty="0">
                <a:cs typeface="Times New Roman" pitchFamily="18" charset="0"/>
              </a:rPr>
              <a:t>и экспертная оценка эффективных педагогических практик, направленных на </a:t>
            </a:r>
            <a:r>
              <a:rPr lang="ru-RU" sz="2000" dirty="0" smtClean="0">
                <a:cs typeface="Times New Roman" pitchFamily="18" charset="0"/>
              </a:rPr>
              <a:t>формирование </a:t>
            </a:r>
            <a:r>
              <a:rPr lang="ru-RU" sz="2000" dirty="0">
                <a:cs typeface="Times New Roman" pitchFamily="18" charset="0"/>
              </a:rPr>
              <a:t>функциональной грамотности </a:t>
            </a:r>
            <a:r>
              <a:rPr lang="ru-RU" sz="2000" dirty="0" smtClean="0">
                <a:cs typeface="Times New Roman" pitchFamily="18" charset="0"/>
              </a:rPr>
              <a:t>учащихся</a:t>
            </a: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К</a:t>
            </a:r>
            <a:r>
              <a:rPr lang="ru-RU" sz="2000" dirty="0" smtClean="0">
                <a:cs typeface="Times New Roman" pitchFamily="18" charset="0"/>
              </a:rPr>
              <a:t>оординация деятельности педагогических коопераций, организация их взаимодействия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О</a:t>
            </a:r>
            <a:r>
              <a:rPr lang="ru-RU" sz="2000" dirty="0" smtClean="0">
                <a:cs typeface="Times New Roman" pitchFamily="18" charset="0"/>
              </a:rPr>
              <a:t>рганизация и проведение конференций, обучающих </a:t>
            </a:r>
            <a:r>
              <a:rPr lang="ru-RU" sz="2000" dirty="0">
                <a:cs typeface="Times New Roman" pitchFamily="18" charset="0"/>
              </a:rPr>
              <a:t>и </a:t>
            </a:r>
            <a:r>
              <a:rPr lang="ru-RU" sz="2000" dirty="0" smtClean="0">
                <a:cs typeface="Times New Roman" pitchFamily="18" charset="0"/>
              </a:rPr>
              <a:t>аналитических семинаров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О</a:t>
            </a:r>
            <a:r>
              <a:rPr lang="ru-RU" sz="2000" dirty="0" smtClean="0">
                <a:cs typeface="Times New Roman" pitchFamily="18" charset="0"/>
              </a:rPr>
              <a:t>рганизация различных </a:t>
            </a:r>
            <a:r>
              <a:rPr lang="ru-RU" sz="2000" dirty="0">
                <a:cs typeface="Times New Roman" pitchFamily="18" charset="0"/>
              </a:rPr>
              <a:t>форматов </a:t>
            </a:r>
            <a:r>
              <a:rPr lang="ru-RU" sz="2000" dirty="0" smtClean="0">
                <a:cs typeface="Times New Roman" pitchFamily="18" charset="0"/>
              </a:rPr>
              <a:t>методического сопровождения</a:t>
            </a:r>
            <a:r>
              <a:rPr lang="ru-RU" sz="2000" dirty="0">
                <a:cs typeface="Times New Roman" pitchFamily="18" charset="0"/>
              </a:rPr>
              <a:t>, в том числе </a:t>
            </a:r>
            <a:r>
              <a:rPr lang="ru-RU" sz="2000" dirty="0" err="1" smtClean="0">
                <a:cs typeface="Times New Roman" pitchFamily="18" charset="0"/>
              </a:rPr>
              <a:t>супервизии</a:t>
            </a:r>
            <a:endParaRPr lang="ru-RU" dirty="0" smtClean="0"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15816" y="355183"/>
            <a:ext cx="39773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+mj-lt"/>
                <a:cs typeface="Times New Roman" pitchFamily="18" charset="0"/>
              </a:rPr>
              <a:t>Функции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Times New Roman" pitchFamily="18" charset="0"/>
              </a:rPr>
              <a:t>структур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604448" y="6381328"/>
            <a:ext cx="288032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1520" y="1700808"/>
            <a:ext cx="86409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cs typeface="Times New Roman" pitchFamily="18" charset="0"/>
              </a:rPr>
              <a:t>Определение пилотных образовательных организаций в муниципалитете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cs typeface="Times New Roman" pitchFamily="18" charset="0"/>
              </a:rPr>
              <a:t>Создание методической копилки материалов по формированию и оценке функциональной </a:t>
            </a:r>
            <a:r>
              <a:rPr lang="ru-RU" sz="2000" dirty="0">
                <a:cs typeface="Times New Roman" pitchFamily="18" charset="0"/>
              </a:rPr>
              <a:t>грамотности </a:t>
            </a:r>
            <a:r>
              <a:rPr lang="ru-RU" sz="2000" dirty="0" smtClean="0">
                <a:cs typeface="Times New Roman" pitchFamily="18" charset="0"/>
              </a:rPr>
              <a:t>учащихся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cs typeface="Times New Roman" pitchFamily="18" charset="0"/>
              </a:rPr>
              <a:t>Увеличение количества </a:t>
            </a:r>
            <a:r>
              <a:rPr lang="ru-RU" sz="2000" dirty="0">
                <a:cs typeface="Times New Roman" pitchFamily="18" charset="0"/>
              </a:rPr>
              <a:t>практик, направленных на формирование </a:t>
            </a:r>
            <a:r>
              <a:rPr lang="ru-RU" sz="2000">
                <a:cs typeface="Times New Roman" pitchFamily="18" charset="0"/>
              </a:rPr>
              <a:t>функциональной </a:t>
            </a:r>
            <a:r>
              <a:rPr lang="ru-RU" sz="2000" smtClean="0">
                <a:cs typeface="Times New Roman" pitchFamily="18" charset="0"/>
              </a:rPr>
              <a:t>грамотности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smtClean="0">
                <a:cs typeface="Times New Roman" pitchFamily="18" charset="0"/>
              </a:rPr>
              <a:t>Внесение </a:t>
            </a:r>
            <a:r>
              <a:rPr lang="ru-RU" sz="2000" dirty="0" smtClean="0">
                <a:cs typeface="Times New Roman" pitchFamily="18" charset="0"/>
              </a:rPr>
              <a:t>изменений </a:t>
            </a:r>
            <a:r>
              <a:rPr lang="ru-RU" sz="2000" dirty="0">
                <a:cs typeface="Times New Roman" pitchFamily="18" charset="0"/>
              </a:rPr>
              <a:t>в </a:t>
            </a:r>
            <a:r>
              <a:rPr lang="ru-RU" sz="2000" dirty="0" smtClean="0">
                <a:cs typeface="Times New Roman" pitchFamily="18" charset="0"/>
              </a:rPr>
              <a:t>образовательные программы, нормативно-правовую базу образовательных организаций</a:t>
            </a:r>
            <a:endParaRPr lang="ru-RU" sz="2000" dirty="0"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cs typeface="Times New Roman" pitchFamily="18" charset="0"/>
              </a:rPr>
              <a:t>Организация открытого </a:t>
            </a:r>
            <a:r>
              <a:rPr lang="ru-RU" sz="2000" dirty="0">
                <a:cs typeface="Times New Roman" pitchFamily="18" charset="0"/>
              </a:rPr>
              <a:t>и </a:t>
            </a:r>
            <a:r>
              <a:rPr lang="ru-RU" sz="2000" dirty="0" smtClean="0">
                <a:cs typeface="Times New Roman" pitchFamily="18" charset="0"/>
              </a:rPr>
              <a:t>доступного пространства для взаимодействия педагогов по вопросам формирования функциональной грамотности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Повышение качества образовательных результатов учащихся</a:t>
            </a: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63688" y="332656"/>
            <a:ext cx="68407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Результативно-оценочный </a:t>
            </a:r>
            <a:r>
              <a:rPr lang="ru-RU" sz="32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компонент </a:t>
            </a:r>
            <a:r>
              <a:rPr lang="ru-RU" sz="32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модели</a:t>
            </a:r>
            <a:endParaRPr lang="ru-RU" sz="3200" b="1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кругленный прямоугольник 34"/>
          <p:cNvSpPr/>
          <p:nvPr/>
        </p:nvSpPr>
        <p:spPr>
          <a:xfrm>
            <a:off x="1306883" y="966200"/>
            <a:ext cx="2263757" cy="561494"/>
          </a:xfrm>
          <a:prstGeom prst="roundRect">
            <a:avLst/>
          </a:prstGeom>
          <a:ln>
            <a:prstDash val="lgDashDot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hlinkClick r:id="rId2" action="ppaction://hlinksldjump"/>
              </a:rPr>
              <a:t>Заказ государства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895026" y="995298"/>
            <a:ext cx="2160240" cy="576064"/>
          </a:xfrm>
          <a:prstGeom prst="roundRect">
            <a:avLst/>
          </a:prstGeom>
          <a:ln>
            <a:prstDash val="lgDashDot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1400" dirty="0" smtClean="0">
                <a:hlinkClick r:id="rId3" action="ppaction://hlinksldjump"/>
              </a:rPr>
              <a:t>Методологическая основа</a:t>
            </a:r>
            <a:endParaRPr lang="ru-RU" sz="1400" dirty="0"/>
          </a:p>
        </p:txBody>
      </p:sp>
      <p:sp>
        <p:nvSpPr>
          <p:cNvPr id="39" name="Скругленный прямоугольник 38">
            <a:hlinkClick r:id="rId4" action="ppaction://hlinksldjump"/>
          </p:cNvPr>
          <p:cNvSpPr/>
          <p:nvPr/>
        </p:nvSpPr>
        <p:spPr>
          <a:xfrm>
            <a:off x="413537" y="2636911"/>
            <a:ext cx="1836204" cy="799347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1300" dirty="0" smtClean="0">
                <a:hlinkClick r:id="rId4" action="ppaction://hlinksldjump"/>
              </a:rPr>
              <a:t>Содержательная составляющая</a:t>
            </a:r>
            <a:endParaRPr lang="ru-RU" sz="1300" dirty="0"/>
          </a:p>
        </p:txBody>
      </p:sp>
      <p:sp>
        <p:nvSpPr>
          <p:cNvPr id="40" name="Стрелка вправо 39">
            <a:hlinkClick r:id="" action="ppaction://hlinkshowjump?jump=endshow"/>
          </p:cNvPr>
          <p:cNvSpPr/>
          <p:nvPr/>
        </p:nvSpPr>
        <p:spPr>
          <a:xfrm>
            <a:off x="8615468" y="6425952"/>
            <a:ext cx="360040" cy="202332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2681266" y="2644171"/>
            <a:ext cx="1656184" cy="792088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1300" dirty="0" smtClean="0">
                <a:hlinkClick r:id="rId5" action="ppaction://hlinksldjump"/>
              </a:rPr>
              <a:t>Коммуникативная составляющая</a:t>
            </a:r>
            <a:endParaRPr lang="ru-RU" sz="1300" dirty="0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680012" y="2644171"/>
            <a:ext cx="1800200" cy="792088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1300" dirty="0" smtClean="0">
                <a:hlinkClick r:id="rId6" action="ppaction://hlinksldjump"/>
              </a:rPr>
              <a:t>Деятельностная  составляющая</a:t>
            </a:r>
            <a:endParaRPr lang="ru-RU" sz="1300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876256" y="2636911"/>
            <a:ext cx="1728192" cy="792903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1300" dirty="0" smtClean="0">
                <a:hlinkClick r:id="rId7" action="ppaction://hlinksldjump"/>
              </a:rPr>
              <a:t>Рефлексивная составляющая</a:t>
            </a:r>
            <a:endParaRPr lang="ru-RU" sz="1300" dirty="0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26002" y="3717032"/>
            <a:ext cx="6066674" cy="576064"/>
          </a:xfrm>
          <a:prstGeom prst="round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Средства организации методического сопровождения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20618" y="4838470"/>
            <a:ext cx="1800200" cy="648072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1400" dirty="0" smtClean="0">
                <a:hlinkClick r:id="rId8" action="ppaction://hlinksldjump"/>
              </a:rPr>
              <a:t>Функции управления</a:t>
            </a:r>
            <a:endParaRPr lang="ru-RU" sz="1400" dirty="0" smtClean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180606" y="4725144"/>
            <a:ext cx="2628292" cy="1080120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1400" dirty="0" smtClean="0">
                <a:hlinkClick r:id="rId9" action="ppaction://hlinksldjump"/>
              </a:rPr>
              <a:t>Структуры, обеспечивающие методическое сопровождение</a:t>
            </a:r>
            <a:endParaRPr lang="ru-RU" sz="14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228184" y="4838470"/>
            <a:ext cx="2160240" cy="601270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1400" dirty="0" smtClean="0">
                <a:hlinkClick r:id="rId10" action="ppaction://hlinksldjump"/>
              </a:rPr>
              <a:t>Функции структур</a:t>
            </a:r>
            <a:endParaRPr lang="ru-RU" sz="1400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71600" y="6209928"/>
            <a:ext cx="7234648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hlinkClick r:id="rId11" action="ppaction://hlinksldjump"/>
              </a:rPr>
              <a:t>Результативно–оценочный компонент модели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711418" y="1825718"/>
            <a:ext cx="2115114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hlinkClick r:id="rId12" action="ppaction://hlinksldjump"/>
              </a:rPr>
              <a:t>Цель  и задачи</a:t>
            </a:r>
            <a:endParaRPr lang="ru-RU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1800" y="265248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Модель методического сопровождения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 rot="10800000" flipV="1">
            <a:off x="5908411" y="1700808"/>
            <a:ext cx="738082" cy="340934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39" idx="3"/>
            <a:endCxn id="41" idx="1"/>
          </p:cNvCxnSpPr>
          <p:nvPr/>
        </p:nvCxnSpPr>
        <p:spPr>
          <a:xfrm>
            <a:off x="2249741" y="3036585"/>
            <a:ext cx="431525" cy="363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41" idx="3"/>
          </p:cNvCxnSpPr>
          <p:nvPr/>
        </p:nvCxnSpPr>
        <p:spPr>
          <a:xfrm flipV="1">
            <a:off x="4337450" y="3036585"/>
            <a:ext cx="396044" cy="363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6488729" y="3025695"/>
            <a:ext cx="396044" cy="363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39" idx="2"/>
          </p:cNvCxnSpPr>
          <p:nvPr/>
        </p:nvCxnSpPr>
        <p:spPr>
          <a:xfrm flipV="1">
            <a:off x="1331639" y="3436258"/>
            <a:ext cx="0" cy="2807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41" idx="2"/>
          </p:cNvCxnSpPr>
          <p:nvPr/>
        </p:nvCxnSpPr>
        <p:spPr>
          <a:xfrm flipV="1">
            <a:off x="3509358" y="3436259"/>
            <a:ext cx="0" cy="2880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5436096" y="3436259"/>
            <a:ext cx="0" cy="28077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1979713" y="2204864"/>
            <a:ext cx="1679626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39552" y="3436259"/>
            <a:ext cx="0" cy="1000853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388424" y="3436259"/>
            <a:ext cx="0" cy="1000853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39552" y="4437112"/>
            <a:ext cx="7848872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endCxn id="16" idx="0"/>
          </p:cNvCxnSpPr>
          <p:nvPr/>
        </p:nvCxnSpPr>
        <p:spPr>
          <a:xfrm>
            <a:off x="1720718" y="4293096"/>
            <a:ext cx="0" cy="5453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22" idx="1"/>
          </p:cNvCxnSpPr>
          <p:nvPr/>
        </p:nvCxnSpPr>
        <p:spPr>
          <a:xfrm flipV="1">
            <a:off x="2615882" y="5265204"/>
            <a:ext cx="564724" cy="138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3884" y="5097722"/>
            <a:ext cx="545668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19526" y="1620349"/>
            <a:ext cx="913998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460432" y="6453335"/>
            <a:ext cx="360040" cy="21602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67544" y="1268760"/>
            <a:ext cx="846043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cs typeface="Times New Roman" pitchFamily="18" charset="0"/>
              </a:rPr>
              <a:t>Федеральный</a:t>
            </a:r>
            <a:r>
              <a:rPr lang="ru-RU" sz="1400" dirty="0">
                <a:cs typeface="Times New Roman" pitchFamily="18" charset="0"/>
              </a:rPr>
              <a:t> Закон «Об образовании  в  Российской   Федерации» от 29.12.2012 г. </a:t>
            </a:r>
            <a:r>
              <a:rPr lang="ru-RU" sz="1400" dirty="0" smtClean="0">
                <a:cs typeface="Times New Roman" pitchFamily="18" charset="0"/>
              </a:rPr>
              <a:t> № </a:t>
            </a:r>
            <a:r>
              <a:rPr lang="ru-RU" sz="1400" dirty="0">
                <a:cs typeface="Times New Roman" pitchFamily="18" charset="0"/>
              </a:rPr>
              <a:t>273 </a:t>
            </a:r>
            <a:r>
              <a:rPr lang="ru-RU" sz="1400" dirty="0" smtClean="0">
                <a:cs typeface="Times New Roman" pitchFamily="18" charset="0"/>
              </a:rPr>
              <a:t>– ФЗ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/>
              <a:t>Указ Президента РФ от 21 июля 2020 года </a:t>
            </a:r>
            <a:r>
              <a:rPr lang="ru-RU" sz="1400" dirty="0" err="1"/>
              <a:t>No</a:t>
            </a:r>
            <a:r>
              <a:rPr lang="ru-RU" sz="1400" dirty="0"/>
              <a:t> 474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«О национальных целях развития Российской Федерации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на период до 2030 </a:t>
            </a:r>
            <a:r>
              <a:rPr lang="ru-RU" sz="1400"/>
              <a:t>года</a:t>
            </a:r>
            <a:r>
              <a:rPr lang="ru-RU" sz="1400" smtClean="0"/>
              <a:t>»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smtClean="0">
                <a:cs typeface="Times New Roman" pitchFamily="18" charset="0"/>
              </a:rPr>
              <a:t>Нацпроект </a:t>
            </a:r>
            <a:r>
              <a:rPr lang="ru-RU" sz="1400" dirty="0">
                <a:cs typeface="Times New Roman" pitchFamily="18" charset="0"/>
              </a:rPr>
              <a:t>«Образование» </a:t>
            </a:r>
            <a:endParaRPr lang="ru-RU" sz="1400" dirty="0" smtClean="0"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cs typeface="Times New Roman" pitchFamily="18" charset="0"/>
              </a:rPr>
              <a:t>Приказ </a:t>
            </a:r>
            <a:r>
              <a:rPr lang="ru-RU" sz="1400" dirty="0" err="1">
                <a:cs typeface="Times New Roman" pitchFamily="18" charset="0"/>
              </a:rPr>
              <a:t>Рособрнадзора</a:t>
            </a:r>
            <a:r>
              <a:rPr lang="ru-RU" sz="1400" dirty="0">
                <a:cs typeface="Times New Roman" pitchFamily="18" charset="0"/>
              </a:rPr>
              <a:t> N 590, </a:t>
            </a:r>
            <a:r>
              <a:rPr lang="ru-RU" sz="1400" dirty="0" err="1">
                <a:cs typeface="Times New Roman" pitchFamily="18" charset="0"/>
              </a:rPr>
              <a:t>Минпросвещения</a:t>
            </a:r>
            <a:r>
              <a:rPr lang="ru-RU" sz="1400" dirty="0">
                <a:cs typeface="Times New Roman" pitchFamily="18" charset="0"/>
              </a:rPr>
              <a:t> России № 219 от 06.05.2019 «Об утверждении Методологии и критериев оценки качества общего образования в общеобразовательных организациях на основе практики международных исследований качества подготовки обучающихся».  Май 2019 </a:t>
            </a:r>
            <a:r>
              <a:rPr lang="ru-RU" sz="1400" dirty="0" smtClean="0">
                <a:cs typeface="Times New Roman" pitchFamily="18" charset="0"/>
              </a:rPr>
              <a:t>г.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cs typeface="Times New Roman" pitchFamily="18" charset="0"/>
              </a:rPr>
              <a:t>Инновационный </a:t>
            </a:r>
            <a:r>
              <a:rPr lang="ru-RU" sz="1400" dirty="0">
                <a:cs typeface="Times New Roman" pitchFamily="18" charset="0"/>
              </a:rPr>
              <a:t>проект Министерства Просвещения «Мониторинг формирования функциональной грамотности: основные направления и первые результаты». Август 2019 </a:t>
            </a:r>
            <a:r>
              <a:rPr lang="ru-RU" sz="1400" dirty="0" smtClean="0">
                <a:cs typeface="Times New Roman" pitchFamily="18" charset="0"/>
              </a:rPr>
              <a:t>г.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cs typeface="Times New Roman" pitchFamily="18" charset="0"/>
              </a:rPr>
              <a:t>Постановление </a:t>
            </a:r>
            <a:r>
              <a:rPr lang="ru-RU" sz="1400" dirty="0">
                <a:cs typeface="Times New Roman" pitchFamily="18" charset="0"/>
              </a:rPr>
              <a:t>Правительства РФ от 26 декабря 2017 г. № 1642 «Об утверждении государственной программы Российской </a:t>
            </a:r>
            <a:r>
              <a:rPr lang="ru-RU" sz="1400" dirty="0" smtClean="0">
                <a:cs typeface="Times New Roman" pitchFamily="18" charset="0"/>
              </a:rPr>
              <a:t>Федерации </a:t>
            </a:r>
            <a:r>
              <a:rPr lang="ru-RU" sz="1400" dirty="0">
                <a:cs typeface="Times New Roman" pitchFamily="18" charset="0"/>
              </a:rPr>
              <a:t>«Развитие   образования» (с изменениями и  дополнениями</a:t>
            </a:r>
            <a:r>
              <a:rPr lang="ru-RU" sz="1400" dirty="0" smtClean="0">
                <a:cs typeface="Times New Roman" pitchFamily="18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/>
              <a:t>Приказ </a:t>
            </a:r>
            <a:r>
              <a:rPr lang="ru-RU" sz="1400" dirty="0" err="1"/>
              <a:t>минобразования</a:t>
            </a:r>
            <a:r>
              <a:rPr lang="ru-RU" sz="1400" dirty="0"/>
              <a:t> Ростовской области № 864 24.09.2021 "Об утверждении региональной команды для координации работ по формированию функциональной </a:t>
            </a:r>
            <a:r>
              <a:rPr lang="ru-RU" sz="1400" dirty="0" smtClean="0"/>
              <a:t>грамотности</a:t>
            </a:r>
            <a:r>
              <a:rPr lang="ru-RU" sz="1400" u="sng" dirty="0" smtClean="0">
                <a:hlinkClick r:id="rId3"/>
              </a:rPr>
              <a:t>»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u="sng" dirty="0" smtClean="0">
                <a:hlinkClick r:id="rId3"/>
              </a:rPr>
              <a:t>План </a:t>
            </a:r>
            <a:r>
              <a:rPr lang="ru-RU" sz="1400" u="sng" dirty="0">
                <a:hlinkClick r:id="rId3"/>
              </a:rPr>
              <a:t>мероприятий, направленных на формирование и оценку функциональной грамотности обучающихся общеобразовательных организаций Ростовской области, на 2021-2022 учебный год</a:t>
            </a:r>
            <a:endParaRPr lang="ru-RU" sz="1400" u="sng" dirty="0" smtClean="0"/>
          </a:p>
          <a:p>
            <a:pPr algn="just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09670"/>
            <a:ext cx="65269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Заказ государства</a:t>
            </a:r>
            <a:endParaRPr lang="ru-RU" sz="32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8460432" y="6381328"/>
            <a:ext cx="396044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23528" y="1412776"/>
            <a:ext cx="853294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Формирование единого понимания приоритетности и способов формирования функциональной грамотности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cs typeface="Times New Roman" pitchFamily="18" charset="0"/>
              </a:rPr>
              <a:t>Системный подход к анализу полученных данных и их интерпретации; </a:t>
            </a:r>
            <a:r>
              <a:rPr lang="ru-RU" sz="2000" dirty="0">
                <a:cs typeface="Times New Roman" pitchFamily="18" charset="0"/>
              </a:rPr>
              <a:t>повышению компетенций педагогов в вопросах формирования  функциональной </a:t>
            </a:r>
            <a:r>
              <a:rPr lang="ru-RU" sz="2000" dirty="0" smtClean="0">
                <a:cs typeface="Times New Roman" pitchFamily="18" charset="0"/>
              </a:rPr>
              <a:t>грамотности; выявлению </a:t>
            </a:r>
            <a:r>
              <a:rPr lang="ru-RU" sz="2000" dirty="0">
                <a:cs typeface="Times New Roman" pitchFamily="18" charset="0"/>
              </a:rPr>
              <a:t>и обеспечению методического </a:t>
            </a:r>
            <a:r>
              <a:rPr lang="ru-RU" sz="2000" dirty="0" smtClean="0">
                <a:cs typeface="Times New Roman" pitchFamily="18" charset="0"/>
              </a:rPr>
              <a:t>сопровождения </a:t>
            </a:r>
            <a:r>
              <a:rPr lang="ru-RU" sz="2000" dirty="0">
                <a:cs typeface="Times New Roman" pitchFamily="18" charset="0"/>
              </a:rPr>
              <a:t>образовательных </a:t>
            </a:r>
            <a:r>
              <a:rPr lang="ru-RU" sz="2000" dirty="0" smtClean="0">
                <a:cs typeface="Times New Roman" pitchFamily="18" charset="0"/>
              </a:rPr>
              <a:t>практик; пополнению банка данных, информированию педагогов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cs typeface="Times New Roman" pitchFamily="18" charset="0"/>
              </a:rPr>
              <a:t>Интегративно-деятельностный подход к созданию педагогических коопераций, организации и проведению семинаров-практикумов по разработке и внедрению компонента функциональной грамотности в образовательный процесс</a:t>
            </a: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21789" y="332656"/>
            <a:ext cx="54264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Методологическая основа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8565" y="1540751"/>
            <a:ext cx="864096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cs typeface="Times New Roman" pitchFamily="18" charset="0"/>
              </a:rPr>
              <a:t>   </a:t>
            </a:r>
            <a:r>
              <a:rPr lang="ru-RU" sz="1600" dirty="0" smtClean="0">
                <a:cs typeface="Times New Roman" pitchFamily="18" charset="0"/>
              </a:rPr>
              <a:t>Внедрение </a:t>
            </a:r>
            <a:r>
              <a:rPr lang="ru-RU" sz="1600" dirty="0">
                <a:cs typeface="Times New Roman" pitchFamily="18" charset="0"/>
              </a:rPr>
              <a:t>управленческих механизмов, обеспечивающих </a:t>
            </a:r>
            <a:r>
              <a:rPr lang="ru-RU" sz="1600" dirty="0" smtClean="0">
                <a:cs typeface="Times New Roman" pitchFamily="18" charset="0"/>
              </a:rPr>
              <a:t>развитие </a:t>
            </a:r>
            <a:r>
              <a:rPr lang="ru-RU" sz="1600" dirty="0">
                <a:cs typeface="Times New Roman" pitchFamily="18" charset="0"/>
              </a:rPr>
              <a:t>практик формирования функциональной грамотности для достижения учащимися новых образовательных результатов</a:t>
            </a:r>
            <a:r>
              <a:rPr lang="ru-RU" sz="1600" dirty="0" smtClean="0">
                <a:cs typeface="Times New Roman" pitchFamily="18" charset="0"/>
              </a:rPr>
              <a:t>.</a:t>
            </a:r>
          </a:p>
          <a:p>
            <a:pPr algn="just"/>
            <a:endParaRPr lang="ru-RU" sz="1600" dirty="0">
              <a:cs typeface="Times New Roman" pitchFamily="18" charset="0"/>
            </a:endParaRPr>
          </a:p>
          <a:p>
            <a:pPr algn="just"/>
            <a:r>
              <a:rPr lang="ru-RU" sz="2000" dirty="0">
                <a:cs typeface="Times New Roman" pitchFamily="18" charset="0"/>
              </a:rPr>
              <a:t> </a:t>
            </a:r>
            <a:br>
              <a:rPr lang="ru-RU" sz="2000" dirty="0">
                <a:cs typeface="Times New Roman" pitchFamily="18" charset="0"/>
              </a:rPr>
            </a:br>
            <a:r>
              <a:rPr lang="ru-RU" sz="1600" dirty="0">
                <a:cs typeface="Times New Roman" pitchFamily="18" charset="0"/>
              </a:rPr>
              <a:t>1. Сформировать единое понимание приоритетности и способов формирования функциональной грамотности у всех участников образовательного процесса (ученик, учитель, родитель, управленцы</a:t>
            </a:r>
            <a:r>
              <a:rPr lang="ru-RU" sz="1600" dirty="0" smtClean="0">
                <a:cs typeface="Times New Roman" pitchFamily="18" charset="0"/>
              </a:rPr>
              <a:t>)</a:t>
            </a:r>
            <a:endParaRPr lang="ru-RU" sz="1600" dirty="0">
              <a:cs typeface="Times New Roman" pitchFamily="18" charset="0"/>
            </a:endParaRPr>
          </a:p>
          <a:p>
            <a:pPr algn="just"/>
            <a:r>
              <a:rPr lang="ru-RU" sz="1600" dirty="0">
                <a:cs typeface="Times New Roman" pitchFamily="18" charset="0"/>
              </a:rPr>
              <a:t>2. Выявить и обеспечить методическое сопровождение образовательных практик, направленных на формирование функциональной грамотности </a:t>
            </a:r>
            <a:r>
              <a:rPr lang="ru-RU" sz="1600" dirty="0" smtClean="0">
                <a:cs typeface="Times New Roman" pitchFamily="18" charset="0"/>
              </a:rPr>
              <a:t>обучающихся</a:t>
            </a:r>
            <a:endParaRPr lang="ru-RU" sz="1600" dirty="0">
              <a:cs typeface="Times New Roman" pitchFamily="18" charset="0"/>
            </a:endParaRPr>
          </a:p>
          <a:p>
            <a:pPr algn="just"/>
            <a:r>
              <a:rPr lang="ru-RU" sz="1600" dirty="0" smtClean="0">
                <a:cs typeface="Times New Roman" pitchFamily="18" charset="0"/>
              </a:rPr>
              <a:t>3. Обеспечить овладение педагогами новыми методами, формами </a:t>
            </a:r>
            <a:r>
              <a:rPr lang="ru-RU" sz="1600" dirty="0">
                <a:cs typeface="Times New Roman" pitchFamily="18" charset="0"/>
              </a:rPr>
              <a:t>организации </a:t>
            </a:r>
            <a:r>
              <a:rPr lang="ru-RU" sz="1600" dirty="0" smtClean="0">
                <a:cs typeface="Times New Roman" pitchFamily="18" charset="0"/>
              </a:rPr>
              <a:t>образовательного процесса</a:t>
            </a:r>
            <a:endParaRPr lang="ru-RU" sz="1600" dirty="0">
              <a:cs typeface="Times New Roman" pitchFamily="18" charset="0"/>
            </a:endParaRPr>
          </a:p>
          <a:p>
            <a:pPr algn="just"/>
            <a:r>
              <a:rPr lang="ru-RU" sz="1600" dirty="0">
                <a:cs typeface="Times New Roman" pitchFamily="18" charset="0"/>
              </a:rPr>
              <a:t>4. Провести анализ и корректировку мониторинговых процедур, образовательных программ, структуры урока, структуры </a:t>
            </a:r>
            <a:r>
              <a:rPr lang="ru-RU" sz="1600" dirty="0" smtClean="0">
                <a:cs typeface="Times New Roman" pitchFamily="18" charset="0"/>
              </a:rPr>
              <a:t>заданий, направленных </a:t>
            </a:r>
            <a:r>
              <a:rPr lang="ru-RU" sz="1600" dirty="0">
                <a:cs typeface="Times New Roman" pitchFamily="18" charset="0"/>
              </a:rPr>
              <a:t>на формирование функциональной грамотности </a:t>
            </a:r>
            <a:r>
              <a:rPr lang="ru-RU" sz="1600" dirty="0" smtClean="0">
                <a:cs typeface="Times New Roman" pitchFamily="18" charset="0"/>
              </a:rPr>
              <a:t>обучающихся </a:t>
            </a:r>
          </a:p>
          <a:p>
            <a:pPr algn="just"/>
            <a:r>
              <a:rPr lang="ru-RU" sz="1600" dirty="0" smtClean="0">
                <a:cs typeface="Times New Roman" pitchFamily="18" charset="0"/>
              </a:rPr>
              <a:t>5</a:t>
            </a:r>
            <a:r>
              <a:rPr lang="ru-RU" sz="1600" dirty="0">
                <a:cs typeface="Times New Roman" pitchFamily="18" charset="0"/>
              </a:rPr>
              <a:t>. Обеспечить  открытость и доступность информации о реализации всех этапов </a:t>
            </a:r>
            <a:r>
              <a:rPr lang="ru-RU" sz="1600" dirty="0" smtClean="0">
                <a:cs typeface="Times New Roman" pitchFamily="18" charset="0"/>
              </a:rPr>
              <a:t>проекта</a:t>
            </a:r>
            <a:endParaRPr lang="ru-RU" sz="1600" dirty="0">
              <a:cs typeface="Times New Roman" pitchFamily="18" charset="0"/>
            </a:endParaRPr>
          </a:p>
        </p:txBody>
      </p:sp>
      <p:sp>
        <p:nvSpPr>
          <p:cNvPr id="7" name="Стрелка вправо 6">
            <a:hlinkClick r:id="rId2" action="ppaction://hlinksldjump"/>
          </p:cNvPr>
          <p:cNvSpPr/>
          <p:nvPr/>
        </p:nvSpPr>
        <p:spPr>
          <a:xfrm>
            <a:off x="8460432" y="6427212"/>
            <a:ext cx="360040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475656" y="260648"/>
            <a:ext cx="74237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Цель и задачи проекта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460432" y="6309320"/>
            <a:ext cx="360040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22448" y="1216948"/>
            <a:ext cx="849802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cs typeface="Times New Roman" pitchFamily="18" charset="0"/>
              </a:rPr>
              <a:t>Проведение </a:t>
            </a:r>
            <a:r>
              <a:rPr lang="ru-RU" sz="1600" dirty="0">
                <a:cs typeface="Times New Roman" pitchFamily="18" charset="0"/>
              </a:rPr>
              <a:t>масштабной информационной кампании в целях формирования общего понятийного поля у всех участников образовательного </a:t>
            </a:r>
            <a:r>
              <a:rPr lang="ru-RU" sz="1600" dirty="0" smtClean="0">
                <a:cs typeface="Times New Roman" pitchFamily="18" charset="0"/>
              </a:rPr>
              <a:t>процесса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cs typeface="Times New Roman" pitchFamily="18" charset="0"/>
              </a:rPr>
              <a:t>Формирование </a:t>
            </a:r>
            <a:r>
              <a:rPr lang="ru-RU" sz="1600" dirty="0">
                <a:cs typeface="Times New Roman" pitchFamily="18" charset="0"/>
              </a:rPr>
              <a:t>методического заказа с учётом  выявленных дефицитов педагогических работников в вопросах введения компонента функциональной грамотности в образовательный </a:t>
            </a:r>
            <a:r>
              <a:rPr lang="ru-RU" sz="1600" dirty="0" smtClean="0">
                <a:cs typeface="Times New Roman" pitchFamily="18" charset="0"/>
              </a:rPr>
              <a:t>процесс</a:t>
            </a:r>
            <a:endParaRPr lang="ru-RU" sz="1600" dirty="0"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cs typeface="Times New Roman" pitchFamily="18" charset="0"/>
              </a:rPr>
              <a:t>Обучение </a:t>
            </a:r>
            <a:r>
              <a:rPr lang="ru-RU" sz="1600" dirty="0" smtClean="0">
                <a:cs typeface="Times New Roman" pitchFamily="18" charset="0"/>
              </a:rPr>
              <a:t>педагогов, методистов </a:t>
            </a:r>
            <a:r>
              <a:rPr lang="ru-RU" sz="1600" dirty="0">
                <a:cs typeface="Times New Roman" pitchFamily="18" charset="0"/>
              </a:rPr>
              <a:t>новым методам, формам организации методического сопровождения (</a:t>
            </a:r>
            <a:r>
              <a:rPr lang="ru-RU" sz="1600" dirty="0" err="1">
                <a:cs typeface="Times New Roman" pitchFamily="18" charset="0"/>
              </a:rPr>
              <a:t>супервизия</a:t>
            </a:r>
            <a:r>
              <a:rPr lang="ru-RU" sz="1600" dirty="0" smtClean="0">
                <a:cs typeface="Times New Roman" pitchFamily="18" charset="0"/>
              </a:rPr>
              <a:t>)</a:t>
            </a:r>
            <a:endParaRPr lang="ru-RU" sz="1600" dirty="0"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cs typeface="Times New Roman" pitchFamily="18" charset="0"/>
              </a:rPr>
              <a:t>Проведение обучающих семинаров и семинаров-практикумов, направленных на кооперации педагогов разных предметов для реализации общей программы формирования функциональной грамотности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cs typeface="Times New Roman" pitchFamily="18" charset="0"/>
              </a:rPr>
              <a:t>Организация </a:t>
            </a:r>
            <a:r>
              <a:rPr lang="ru-RU" sz="1600" dirty="0">
                <a:cs typeface="Times New Roman" pitchFamily="18" charset="0"/>
              </a:rPr>
              <a:t>мониторинговых процедур и </a:t>
            </a:r>
            <a:r>
              <a:rPr lang="ru-RU" sz="1600" dirty="0" smtClean="0">
                <a:cs typeface="Times New Roman" pitchFamily="18" charset="0"/>
              </a:rPr>
              <a:t> </a:t>
            </a:r>
            <a:r>
              <a:rPr lang="ru-RU" sz="1600" dirty="0">
                <a:cs typeface="Times New Roman" pitchFamily="18" charset="0"/>
              </a:rPr>
              <a:t>аналитическая </a:t>
            </a:r>
            <a:r>
              <a:rPr lang="ru-RU" sz="1600" dirty="0" smtClean="0">
                <a:cs typeface="Times New Roman" pitchFamily="18" charset="0"/>
              </a:rPr>
              <a:t>интерпретация их результатов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cs typeface="Times New Roman" pitchFamily="18" charset="0"/>
              </a:rPr>
              <a:t>Разработка </a:t>
            </a:r>
            <a:r>
              <a:rPr lang="ru-RU" sz="1600" dirty="0">
                <a:cs typeface="Times New Roman" pitchFamily="18" charset="0"/>
              </a:rPr>
              <a:t>методических рекомендаций и оказание адресной </a:t>
            </a:r>
            <a:r>
              <a:rPr lang="ru-RU" sz="1600" dirty="0" smtClean="0">
                <a:cs typeface="Times New Roman" pitchFamily="18" charset="0"/>
              </a:rPr>
              <a:t>помощи педагогам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cs typeface="Times New Roman" pitchFamily="18" charset="0"/>
              </a:rPr>
              <a:t>Выявление, методическое сопровождение, экспертная оценка и представление </a:t>
            </a:r>
            <a:r>
              <a:rPr lang="ru-RU" sz="1600" dirty="0">
                <a:cs typeface="Times New Roman" pitchFamily="18" charset="0"/>
              </a:rPr>
              <a:t>эффективных педагогических практик, направленных на формирования функциональной грамотности </a:t>
            </a:r>
            <a:r>
              <a:rPr lang="ru-RU" sz="1600" dirty="0" smtClean="0">
                <a:cs typeface="Times New Roman" pitchFamily="18" charset="0"/>
              </a:rPr>
              <a:t>учащихся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cs typeface="Times New Roman" pitchFamily="18" charset="0"/>
              </a:rPr>
              <a:t>Изменение практики преподавания </a:t>
            </a:r>
            <a:r>
              <a:rPr lang="ru-RU" sz="1600" dirty="0" smtClean="0">
                <a:cs typeface="Times New Roman" pitchFamily="18" charset="0"/>
              </a:rPr>
              <a:t>предметов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cs typeface="Times New Roman" pitchFamily="18" charset="0"/>
              </a:rPr>
              <a:t>Проектирование и реализация образовательных событий, </a:t>
            </a:r>
            <a:r>
              <a:rPr lang="ru-RU" sz="1600" dirty="0" smtClean="0">
                <a:cs typeface="Times New Roman" pitchFamily="18" charset="0"/>
              </a:rPr>
              <a:t>способствующих формированию функциональной грамотности</a:t>
            </a:r>
            <a:r>
              <a:rPr lang="ru-RU" dirty="0">
                <a:cs typeface="Times New Roman" pitchFamily="18" charset="0"/>
              </a:rPr>
              <a:t/>
            </a:r>
            <a:br>
              <a:rPr lang="ru-RU" dirty="0"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998129" y="248748"/>
            <a:ext cx="6538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Содержательная составляющая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388424" y="6237312"/>
            <a:ext cx="360040" cy="216024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95536" y="1700808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dirty="0">
                <a:cs typeface="Times New Roman" pitchFamily="18" charset="0"/>
              </a:rPr>
              <a:t>Организация взаимодействия общеобразовательных </a:t>
            </a:r>
            <a:r>
              <a:rPr lang="ru-RU" sz="2400" dirty="0" smtClean="0">
                <a:cs typeface="Times New Roman" pitchFamily="18" charset="0"/>
              </a:rPr>
              <a:t>организаций, определение </a:t>
            </a:r>
            <a:r>
              <a:rPr lang="ru-RU" sz="2400" dirty="0">
                <a:cs typeface="Times New Roman" pitchFamily="18" charset="0"/>
              </a:rPr>
              <a:t>пилотных общеобразовательных </a:t>
            </a:r>
            <a:r>
              <a:rPr lang="ru-RU" sz="2400" dirty="0" smtClean="0">
                <a:cs typeface="Times New Roman" pitchFamily="18" charset="0"/>
              </a:rPr>
              <a:t>организаций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cs typeface="Times New Roman" pitchFamily="18" charset="0"/>
              </a:rPr>
              <a:t>Осуществление кооперации педагогов разных </a:t>
            </a:r>
            <a:r>
              <a:rPr lang="ru-RU" sz="2400" dirty="0">
                <a:cs typeface="Times New Roman" pitchFamily="18" charset="0"/>
              </a:rPr>
              <a:t>предметов для реализации </a:t>
            </a:r>
            <a:r>
              <a:rPr lang="ru-RU" sz="2400" dirty="0" err="1" smtClean="0">
                <a:cs typeface="Times New Roman" pitchFamily="18" charset="0"/>
              </a:rPr>
              <a:t>межпредметной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>
                <a:cs typeface="Times New Roman" pitchFamily="18" charset="0"/>
              </a:rPr>
              <a:t>программы формирования функциональной </a:t>
            </a:r>
            <a:r>
              <a:rPr lang="ru-RU" sz="2400" dirty="0" smtClean="0">
                <a:cs typeface="Times New Roman" pitchFamily="18" charset="0"/>
              </a:rPr>
              <a:t>грамотности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cs typeface="Times New Roman" pitchFamily="18" charset="0"/>
              </a:rPr>
              <a:t>Укрепление партнерских отношений с внешними субъектами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23728" y="256292"/>
            <a:ext cx="67922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+mj-lt"/>
                <a:cs typeface="Times New Roman" pitchFamily="18" charset="0"/>
              </a:rPr>
              <a:t>Коммуникативная составляющая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534553" y="6435334"/>
            <a:ext cx="360040" cy="18002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57881" y="1685092"/>
            <a:ext cx="828092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К</a:t>
            </a:r>
            <a:r>
              <a:rPr lang="ru-RU" sz="2000" dirty="0" smtClean="0">
                <a:cs typeface="Times New Roman" pitchFamily="18" charset="0"/>
              </a:rPr>
              <a:t>онференции, обучающие и аналитические семинары, семинары-практикумы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О</a:t>
            </a:r>
            <a:r>
              <a:rPr lang="ru-RU" sz="2000" dirty="0" smtClean="0">
                <a:cs typeface="Times New Roman" pitchFamily="18" charset="0"/>
              </a:rPr>
              <a:t>нлайн-форматы взаимодействия и поддержки (создание методической копилки с материалами по функциональной грамотности, индивидуальные и групповые консультации)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О</a:t>
            </a:r>
            <a:r>
              <a:rPr lang="ru-RU" sz="2000" dirty="0" smtClean="0">
                <a:cs typeface="Times New Roman" pitchFamily="18" charset="0"/>
              </a:rPr>
              <a:t>рганизация новых форматов сопровождения, в том числе </a:t>
            </a:r>
            <a:r>
              <a:rPr lang="ru-RU" sz="2000" dirty="0" err="1" smtClean="0">
                <a:cs typeface="Times New Roman" pitchFamily="18" charset="0"/>
              </a:rPr>
              <a:t>супервизии</a:t>
            </a:r>
            <a:endParaRPr lang="ru-RU" sz="2000" dirty="0"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cs typeface="Times New Roman" pitchFamily="18" charset="0"/>
              </a:rPr>
              <a:t>А</a:t>
            </a:r>
            <a:r>
              <a:rPr lang="ru-RU" sz="2000" dirty="0" smtClean="0">
                <a:cs typeface="Times New Roman" pitchFamily="18" charset="0"/>
              </a:rPr>
              <a:t>нализ результатов мониторинговых процедур,</a:t>
            </a:r>
            <a:r>
              <a:rPr lang="ru-RU" sz="2000" dirty="0"/>
              <a:t> </a:t>
            </a:r>
            <a:r>
              <a:rPr lang="ru-RU" sz="2000" dirty="0" smtClean="0"/>
              <a:t>структуры и содержания образовательных </a:t>
            </a:r>
            <a:r>
              <a:rPr lang="ru-RU" sz="2000" dirty="0"/>
              <a:t>программ, </a:t>
            </a:r>
            <a:r>
              <a:rPr lang="ru-RU" sz="2000" dirty="0" smtClean="0"/>
              <a:t>структуры и содержания заданий, направленных </a:t>
            </a:r>
            <a:r>
              <a:rPr lang="ru-RU" sz="2000" dirty="0"/>
              <a:t>на формирование функциональной грамотности </a:t>
            </a:r>
            <a:r>
              <a:rPr lang="ru-RU" sz="2000" dirty="0" smtClean="0"/>
              <a:t>обучающихся</a:t>
            </a:r>
            <a:r>
              <a:rPr lang="ru-RU" sz="2000" dirty="0" smtClean="0">
                <a:cs typeface="Times New Roman" pitchFamily="18" charset="0"/>
              </a:rPr>
              <a:t> 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12438" y="408182"/>
            <a:ext cx="70204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200" b="1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Деятельностная</a:t>
            </a:r>
            <a:r>
              <a:rPr lang="ru-RU" sz="32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составляющая</a:t>
            </a:r>
            <a:endParaRPr lang="ru-RU" sz="3200" dirty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532439" y="6507342"/>
            <a:ext cx="320077" cy="16201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55572" y="1412776"/>
            <a:ext cx="849694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</a:rPr>
            </a:b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/>
              <a:t>А</a:t>
            </a:r>
            <a:r>
              <a:rPr lang="ru-RU" sz="2000" dirty="0" smtClean="0"/>
              <a:t>налитическая </a:t>
            </a:r>
            <a:r>
              <a:rPr lang="ru-RU" sz="2000" dirty="0"/>
              <a:t>работа с результатами оценочных </a:t>
            </a:r>
            <a:r>
              <a:rPr lang="ru-RU" sz="2000" dirty="0" smtClean="0"/>
              <a:t>процедур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/>
              <a:t>Выявление эффективных </a:t>
            </a:r>
            <a:r>
              <a:rPr lang="ru-RU" sz="2000" dirty="0"/>
              <a:t>педагогических практик, направленных на </a:t>
            </a:r>
            <a:r>
              <a:rPr lang="ru-RU" sz="2000" dirty="0" smtClean="0"/>
              <a:t>формирование </a:t>
            </a:r>
            <a:r>
              <a:rPr lang="ru-RU" sz="2000" dirty="0"/>
              <a:t>функциональной грамотности </a:t>
            </a:r>
            <a:r>
              <a:rPr lang="ru-RU" sz="2000" dirty="0" smtClean="0"/>
              <a:t>учащихся</a:t>
            </a:r>
          </a:p>
          <a:p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/>
              <a:t>Экспертная оценка, презентация и тиражирование педагогических практик, обеспечивающих формирование </a:t>
            </a:r>
            <a:r>
              <a:rPr lang="ru-RU" sz="2000" dirty="0"/>
              <a:t>функциональной грамотности </a:t>
            </a:r>
            <a:r>
              <a:rPr lang="ru-RU" sz="2000" dirty="0" smtClean="0"/>
              <a:t>учащихся</a:t>
            </a:r>
          </a:p>
          <a:p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03648" y="260648"/>
            <a:ext cx="62231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Рефлексивная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составляющая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1151</TotalTime>
  <Words>411</Words>
  <Application>Microsoft Office PowerPoint</Application>
  <PresentationFormat>Экран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Elena L</cp:lastModifiedBy>
  <cp:revision>95</cp:revision>
  <dcterms:created xsi:type="dcterms:W3CDTF">2020-11-03T06:54:14Z</dcterms:created>
  <dcterms:modified xsi:type="dcterms:W3CDTF">2022-01-13T12:38:49Z</dcterms:modified>
</cp:coreProperties>
</file>