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9" r:id="rId3"/>
    <p:sldId id="288" r:id="rId4"/>
    <p:sldId id="267" r:id="rId5"/>
    <p:sldId id="261" r:id="rId6"/>
    <p:sldId id="262" r:id="rId7"/>
    <p:sldId id="263" r:id="rId8"/>
    <p:sldId id="268" r:id="rId9"/>
    <p:sldId id="269" r:id="rId10"/>
    <p:sldId id="264" r:id="rId11"/>
    <p:sldId id="265" r:id="rId12"/>
    <p:sldId id="270" r:id="rId13"/>
    <p:sldId id="271" r:id="rId14"/>
    <p:sldId id="272" r:id="rId15"/>
    <p:sldId id="273" r:id="rId16"/>
    <p:sldId id="266" r:id="rId17"/>
    <p:sldId id="287" r:id="rId18"/>
    <p:sldId id="277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38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 spd="slow">
    <p:push dir="u"/>
  </p:transition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060848"/>
            <a:ext cx="7694661" cy="2262781"/>
          </a:xfrm>
        </p:spPr>
        <p:txBody>
          <a:bodyPr/>
          <a:lstStyle/>
          <a:p>
            <a:r>
              <a:rPr lang="ru-RU" sz="4800" dirty="0">
                <a:solidFill>
                  <a:srgbClr val="C00000"/>
                </a:solidFill>
              </a:rPr>
              <a:t>ИЗМЕНЕНИЯ</a:t>
            </a:r>
            <a:r>
              <a:rPr lang="ru-RU" sz="4800" dirty="0"/>
              <a:t> </a:t>
            </a:r>
            <a:br>
              <a:rPr lang="ru-RU" sz="4800" dirty="0"/>
            </a:br>
            <a:r>
              <a:rPr lang="ru-RU" sz="4800" dirty="0"/>
              <a:t>в ОГЭ по русскому языку в 2024году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5013176"/>
            <a:ext cx="43237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Подготовила: учитель русского языка и литературы МБОУ </a:t>
            </a:r>
            <a:r>
              <a:rPr lang="ru-RU" dirty="0" err="1"/>
              <a:t>Титовская</a:t>
            </a:r>
            <a:r>
              <a:rPr lang="ru-RU" dirty="0"/>
              <a:t> СОШ Осипчук Татьяна Николаевна</a:t>
            </a: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7331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Задание 7 новое</a:t>
            </a: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325" t="36176" r="8844" b="31681"/>
          <a:stretch>
            <a:fillRect/>
          </a:stretch>
        </p:blipFill>
        <p:spPr bwMode="auto">
          <a:xfrm>
            <a:off x="1" y="3857628"/>
            <a:ext cx="914400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1472" y="1443841"/>
            <a:ext cx="8286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Оно также посвящено орфографическим навыкам и построено по принципу обновлённого задания 5.</a:t>
            </a:r>
          </a:p>
          <a:p>
            <a:r>
              <a:rPr lang="ru-RU" dirty="0"/>
              <a:t>В микротексте пропущены буквы, пропуски пронумерованы. Надо внести в бланк ответов те цифры, на месте которых пишется определённая буква (например, И). Пропуски в разных морфемах: приставка, корень, суффикс, окончания разных частей речи. </a:t>
            </a:r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5903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Задание 8 новое</a:t>
            </a: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744" t="41849" r="8844" b="37353"/>
          <a:stretch>
            <a:fillRect/>
          </a:stretch>
        </p:blipFill>
        <p:spPr bwMode="auto">
          <a:xfrm>
            <a:off x="571472" y="4286256"/>
            <a:ext cx="800105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00100" y="1166843"/>
            <a:ext cx="73581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Надо поставить слово в правильную форму (вставить в указанное предложение).</a:t>
            </a:r>
          </a:p>
          <a:p>
            <a:r>
              <a:rPr lang="ru-RU" dirty="0"/>
              <a:t> Например, выбор формы слова «яблок» или * «</a:t>
            </a:r>
            <a:r>
              <a:rPr lang="ru-RU" dirty="0" err="1"/>
              <a:t>яблоков</a:t>
            </a:r>
            <a:r>
              <a:rPr lang="ru-RU" dirty="0"/>
              <a:t>», «бухгалтеры» или * «бухгалтера» (в демоверсии надо поставить во множественное число слово «тренер»). Одновременно проверяется понимание грамматического строя предложения: форма задана его структурой, а не описанием. Многим это понятнее, чем «Р.п. мн.ч.», например.</a:t>
            </a:r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/>
              <a:t>Задание 9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982252"/>
            <a:ext cx="7379523" cy="79134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Задание 9 – это прежнее задание 4 </a:t>
            </a:r>
            <a:endParaRPr lang="ru-RU" dirty="0"/>
          </a:p>
          <a:p>
            <a:endParaRPr lang="ru-RU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 l="7489" t="34286" r="3172" b="35462"/>
          <a:stretch>
            <a:fillRect/>
          </a:stretch>
        </p:blipFill>
        <p:spPr bwMode="auto">
          <a:xfrm>
            <a:off x="571471" y="2775853"/>
            <a:ext cx="8072495" cy="205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683765" cy="1280890"/>
          </a:xfrm>
        </p:spPr>
        <p:txBody>
          <a:bodyPr>
            <a:normAutofit/>
          </a:bodyPr>
          <a:lstStyle/>
          <a:p>
            <a:r>
              <a:rPr lang="ru-RU" sz="2800" b="1" dirty="0"/>
              <a:t>Задания 10, 11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836712"/>
            <a:ext cx="6585911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3" y="189384"/>
            <a:ext cx="8825484" cy="647328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Задания 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</a:rPr>
              <a:t>        после основного текста такие же, но с другими номерами 6 -10, 7 - 11</a:t>
            </a:r>
          </a:p>
          <a:p>
            <a:endParaRPr lang="ru-RU" sz="29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05064"/>
            <a:ext cx="6984901" cy="2781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6683765" cy="50063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Задание 12 (8)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0856" y="1484784"/>
            <a:ext cx="8136904" cy="1584176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Задание 12  похоже на прежнее 8, но стало сложнее.</a:t>
            </a:r>
          </a:p>
          <a:p>
            <a:r>
              <a:rPr lang="ru-RU" sz="1800" dirty="0">
                <a:solidFill>
                  <a:schemeClr val="tx1"/>
                </a:solidFill>
              </a:rPr>
              <a:t>Если раньше слово, которое надо заменить стилистически нейтральным было дано в формулировке задания, то теперь слово с заданной характеристикой надо сначала найти в указанном отрывке.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/>
          <a:srcRect l="8789" t="35156" r="5208" b="52339"/>
          <a:stretch/>
        </p:blipFill>
        <p:spPr bwMode="auto">
          <a:xfrm>
            <a:off x="539552" y="3068960"/>
            <a:ext cx="8388424" cy="91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9080"/>
            <a:ext cx="7546172" cy="228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4624"/>
            <a:ext cx="7488832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Задание 13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640960" cy="3777622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Сочинение под  номером 13 (13.1, 13.2 и 13.3).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Формулировки почти такие же, как и были. НО есть небольшая разница!</a:t>
            </a:r>
          </a:p>
          <a:p>
            <a:r>
              <a:rPr lang="ru-RU" sz="1800" dirty="0">
                <a:solidFill>
                  <a:schemeClr val="tx1"/>
                </a:solidFill>
              </a:rPr>
              <a:t>Изменена формулировка 13.3 </a:t>
            </a:r>
          </a:p>
          <a:p>
            <a:r>
              <a:rPr lang="ru-RU" sz="1800" dirty="0">
                <a:solidFill>
                  <a:schemeClr val="tx1"/>
                </a:solidFill>
              </a:rPr>
              <a:t>указана тема (тоже в форме вопроса), а потом предложено дать определение и прокомментировать.</a:t>
            </a:r>
          </a:p>
          <a:p>
            <a:r>
              <a:rPr lang="ru-RU" sz="1800" dirty="0">
                <a:solidFill>
                  <a:schemeClr val="tx1"/>
                </a:solidFill>
              </a:rPr>
              <a:t>Аргументы требуются всё такие же: один из текста, </a:t>
            </a:r>
            <a:r>
              <a:rPr lang="ru-RU" dirty="0">
                <a:solidFill>
                  <a:schemeClr val="tx1"/>
                </a:solidFill>
              </a:rPr>
              <a:t>второй </a:t>
            </a:r>
            <a:r>
              <a:rPr lang="ru-RU" sz="1800" dirty="0">
                <a:solidFill>
                  <a:schemeClr val="tx1"/>
                </a:solidFill>
              </a:rPr>
              <a:t>«из жизни»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784" y="3068960"/>
            <a:ext cx="7121712" cy="3650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387424"/>
            <a:ext cx="7632848" cy="1586880"/>
          </a:xfrm>
        </p:spPr>
        <p:txBody>
          <a:bodyPr>
            <a:noAutofit/>
          </a:bodyPr>
          <a:lstStyle/>
          <a:p>
            <a:pPr algn="ctr"/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r>
              <a:rPr lang="ru-RU" sz="2000" b="1" dirty="0"/>
              <a:t>Сочинение оценивается теперь не 9, а  </a:t>
            </a:r>
            <a:r>
              <a:rPr lang="ru-RU" sz="2000" b="1"/>
              <a:t>7 баллами.</a:t>
            </a:r>
            <a:endParaRPr lang="ru-RU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89" y="1196752"/>
            <a:ext cx="8668471" cy="54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 rotWithShape="1">
          <a:blip r:embed="rId2"/>
          <a:srcRect l="13148" t="18554" r="49366" b="23828"/>
          <a:stretch/>
        </p:blipFill>
        <p:spPr bwMode="auto">
          <a:xfrm>
            <a:off x="1979712" y="548680"/>
            <a:ext cx="5040559" cy="581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6683765" cy="1280890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ВСЕГО БАЛЛОВ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133600"/>
            <a:ext cx="7944891" cy="377762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Изложение максимальный балл - </a:t>
            </a:r>
            <a:r>
              <a:rPr lang="ru-RU" b="1" dirty="0">
                <a:solidFill>
                  <a:schemeClr val="tx1"/>
                </a:solidFill>
              </a:rPr>
              <a:t>6. баллов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За задания с кратким ответом - </a:t>
            </a:r>
            <a:r>
              <a:rPr lang="ru-RU" b="1" dirty="0">
                <a:solidFill>
                  <a:schemeClr val="tx1"/>
                </a:solidFill>
              </a:rPr>
              <a:t>11 баллов.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За сочинение - </a:t>
            </a:r>
            <a:r>
              <a:rPr lang="ru-RU" b="1" dirty="0">
                <a:solidFill>
                  <a:schemeClr val="tx1"/>
                </a:solidFill>
              </a:rPr>
              <a:t>7 баллов.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За практическую грамотность и фактическую точность письменной речи в изложении и сочинении -</a:t>
            </a:r>
            <a:r>
              <a:rPr lang="ru-RU" b="1" dirty="0">
                <a:solidFill>
                  <a:schemeClr val="tx1"/>
                </a:solidFill>
              </a:rPr>
              <a:t>9 баллов </a:t>
            </a:r>
          </a:p>
          <a:p>
            <a:r>
              <a:rPr lang="ru-RU" b="1" dirty="0">
                <a:solidFill>
                  <a:srgbClr val="C00000"/>
                </a:solidFill>
              </a:rPr>
              <a:t>Итого максимум 33 балла.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 rotWithShape="1">
          <a:blip r:embed="rId2"/>
          <a:srcRect l="13183" t="12695" r="9912" b="22135"/>
          <a:stretch/>
        </p:blipFill>
        <p:spPr bwMode="auto">
          <a:xfrm>
            <a:off x="928662" y="500042"/>
            <a:ext cx="7500990" cy="476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dzeninfra.ru/get-zen_doc/1884623/pub_64e839f6bc779f74a9e78645_64e83d5079e9a62cce266c58/scale_24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3284984"/>
            <a:ext cx="8077200" cy="33909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0438" y="1772816"/>
            <a:ext cx="8558361" cy="935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Задание 1 </a:t>
            </a:r>
          </a:p>
          <a:p>
            <a:r>
              <a:rPr lang="ru-RU" sz="1800" dirty="0">
                <a:solidFill>
                  <a:schemeClr val="tx1"/>
                </a:solidFill>
              </a:rPr>
              <a:t>Изложение само по себе не изменилось, но получить за него теперь можно не 7, а 6 баллов (3 балла - &gt; 2 балла за сжатие текста).</a:t>
            </a:r>
          </a:p>
          <a:p>
            <a:br>
              <a:rPr lang="ru-RU" sz="1800" dirty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16632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Заданий  стало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ea typeface="+mj-ea"/>
                <a:cs typeface="+mj-cs"/>
              </a:rPr>
              <a:t>не 9, а 13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1" r="7613"/>
          <a:stretch/>
        </p:blipFill>
        <p:spPr bwMode="auto">
          <a:xfrm>
            <a:off x="0" y="116632"/>
            <a:ext cx="4363961" cy="2952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" t="2932"/>
          <a:stretch/>
        </p:blipFill>
        <p:spPr bwMode="auto">
          <a:xfrm>
            <a:off x="4363961" y="1946364"/>
            <a:ext cx="4671045" cy="491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55667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96752"/>
            <a:ext cx="6683765" cy="6446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Здания 2 и 3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133600"/>
            <a:ext cx="8568952" cy="3777622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Оба выполняются по небольшому тексту, помещенному в начале теста.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Задание 2</a:t>
            </a:r>
            <a:r>
              <a:rPr lang="ru-RU" dirty="0">
                <a:solidFill>
                  <a:schemeClr val="tx1"/>
                </a:solidFill>
              </a:rPr>
              <a:t> – необходимо определить, какие сочетания слов в действительности являются грамматическими основами, а какие – нет.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Количество правильных ответов – более одного.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Такое задание уже было в ОГЭ несколько лет назад.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Задание же 3 - </a:t>
            </a:r>
            <a:r>
              <a:rPr lang="ru-RU" dirty="0">
                <a:solidFill>
                  <a:schemeClr val="tx1"/>
                </a:solidFill>
              </a:rPr>
              <a:t>теперь включает в себя различную информацию по синтаксису: односоставное или двусоставное предложение, тип сказуемого, связь частей сложного предложения, разные виды осложнений и т.д.,  кроме конкретного состава грамматических основ.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476672"/>
            <a:ext cx="29754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FF0000"/>
                </a:solidFill>
              </a:rPr>
              <a:t>Тестовая часть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avatars.dzeninfra.ru/get-zen_doc/1720666/pub_64e839f6bc779f74a9e78645_64e83e7df6ccc15bd1145657/scale_24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52636"/>
            <a:ext cx="8445925" cy="63344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6683765" cy="108012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ru-RU" sz="2800" b="1" dirty="0">
                <a:solidFill>
                  <a:srgbClr val="C00000"/>
                </a:solidFill>
              </a:rPr>
            </a:b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Задание 4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(новое)</a:t>
            </a:r>
            <a:br>
              <a:rPr lang="ru-RU" sz="2800" b="1" dirty="0">
                <a:solidFill>
                  <a:srgbClr val="C00000"/>
                </a:solidFill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772816"/>
            <a:ext cx="8088907" cy="3777622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Задание 4 </a:t>
            </a:r>
            <a:r>
              <a:rPr lang="ru-RU" sz="2000" b="1" dirty="0">
                <a:solidFill>
                  <a:schemeClr val="tx1"/>
                </a:solidFill>
              </a:rPr>
              <a:t>очень похожее на 8 задание из ЕГЭ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</a:p>
          <a:p>
            <a:r>
              <a:rPr lang="ru-RU" sz="2000" dirty="0">
                <a:solidFill>
                  <a:schemeClr val="tx1"/>
                </a:solidFill>
              </a:rPr>
              <a:t>Нужно сопоставить правило и пример к нему, причем примеров больше, чем правил.</a:t>
            </a:r>
          </a:p>
          <a:p>
            <a:r>
              <a:rPr lang="ru-RU" sz="2000" dirty="0">
                <a:solidFill>
                  <a:schemeClr val="tx1"/>
                </a:solidFill>
              </a:rPr>
              <a:t>Используются пять предложений из  того же текста (они внесены в правый столбик). Из них надо выбрать примеры к трём пунктуационным правилам, приведённым в левом столбике.</a:t>
            </a:r>
          </a:p>
          <a:p>
            <a:r>
              <a:rPr lang="ru-RU" sz="2000" dirty="0">
                <a:solidFill>
                  <a:schemeClr val="tx1"/>
                </a:solidFill>
              </a:rPr>
              <a:t>оценивается  в 1 балл, как и все остальные тестовые задания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avatars.dzeninfra.ru/get-zen_doc/195447/pub_64e839f6bc779f74a9e78645_64e8422200f150275f22558a/scale_24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83404"/>
            <a:ext cx="6311624" cy="64745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7015" y="260648"/>
            <a:ext cx="6683765" cy="9361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Задание 5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28800"/>
            <a:ext cx="7848872" cy="1008112"/>
          </a:xfrm>
        </p:spPr>
        <p:txBody>
          <a:bodyPr>
            <a:normAutofit lnSpcReduction="10000"/>
          </a:bodyPr>
          <a:lstStyle/>
          <a:p>
            <a:r>
              <a:rPr lang="ru-RU" sz="1900" dirty="0">
                <a:solidFill>
                  <a:schemeClr val="tx1"/>
                </a:solidFill>
              </a:rPr>
              <a:t>это прежнее задание 3 </a:t>
            </a:r>
          </a:p>
          <a:p>
            <a:pPr marL="0" indent="0">
              <a:buNone/>
            </a:pPr>
            <a:r>
              <a:rPr lang="ru-RU" sz="1900" dirty="0">
                <a:solidFill>
                  <a:schemeClr val="tx1"/>
                </a:solidFill>
              </a:rPr>
              <a:t>(надо расставить знаки препинания и указать цифры, на месте которых вставили определённый знак)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 l="3810" t="24832" r="7619" b="32888"/>
          <a:stretch>
            <a:fillRect/>
          </a:stretch>
        </p:blipFill>
        <p:spPr bwMode="auto">
          <a:xfrm>
            <a:off x="191670" y="2780928"/>
            <a:ext cx="842493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24110"/>
            <a:ext cx="7632848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Задание 6 – </a:t>
            </a:r>
            <a:br>
              <a:rPr lang="ru-RU" sz="2800" b="1" dirty="0"/>
            </a:br>
            <a:r>
              <a:rPr lang="ru-RU" sz="2800" b="1" dirty="0"/>
              <a:t>это прошлогоднее задание 5 (орфография)</a:t>
            </a: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235" t="19160" r="6008" b="24117"/>
          <a:stretch>
            <a:fillRect/>
          </a:stretch>
        </p:blipFill>
        <p:spPr bwMode="auto">
          <a:xfrm>
            <a:off x="357158" y="1808250"/>
            <a:ext cx="8786841" cy="440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190</TotalTime>
  <Words>602</Words>
  <Application>Microsoft Office PowerPoint</Application>
  <PresentationFormat>Экран (4:3)</PresentationFormat>
  <Paragraphs>49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Century Gothic</vt:lpstr>
      <vt:lpstr>Courier New</vt:lpstr>
      <vt:lpstr>Palatino Linotype</vt:lpstr>
      <vt:lpstr>Исполнительная</vt:lpstr>
      <vt:lpstr>ИЗМЕНЕНИЯ  в ОГЭ по русскому языку в 2024году</vt:lpstr>
      <vt:lpstr>Презентация PowerPoint</vt:lpstr>
      <vt:lpstr>Презентация PowerPoint</vt:lpstr>
      <vt:lpstr>Здания 2 и 3</vt:lpstr>
      <vt:lpstr>Презентация PowerPoint</vt:lpstr>
      <vt:lpstr>  Задание 4 (новое) </vt:lpstr>
      <vt:lpstr>Презентация PowerPoint</vt:lpstr>
      <vt:lpstr>Задание 5</vt:lpstr>
      <vt:lpstr>Задание 6 –  это прошлогоднее задание 5 (орфография)</vt:lpstr>
      <vt:lpstr>Задание 7 новое</vt:lpstr>
      <vt:lpstr>Задание 8 новое</vt:lpstr>
      <vt:lpstr>Задание 9 </vt:lpstr>
      <vt:lpstr>Задания 10, 11</vt:lpstr>
      <vt:lpstr>Задание 12 (8)</vt:lpstr>
      <vt:lpstr>Задание 13</vt:lpstr>
      <vt:lpstr>     Сочинение оценивается теперь не 9, а  7 баллами.</vt:lpstr>
      <vt:lpstr>Презентация PowerPoint</vt:lpstr>
      <vt:lpstr>ВСЕГО БАЛЛОВ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ИЗМЕНЕНИЯ в ОГЭ</dc:title>
  <dc:creator>User</dc:creator>
  <cp:lastModifiedBy>Home</cp:lastModifiedBy>
  <cp:revision>29</cp:revision>
  <dcterms:created xsi:type="dcterms:W3CDTF">2023-08-27T10:14:53Z</dcterms:created>
  <dcterms:modified xsi:type="dcterms:W3CDTF">2023-10-30T17:36:53Z</dcterms:modified>
</cp:coreProperties>
</file>